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5"/>
    <p:sldMasterId id="214748371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Gowun Batang"/>
      <p:regular r:id="rId50"/>
      <p:bold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755858-3A78-44E0-A1E8-675E0015516B}">
  <a:tblStyle styleId="{EA755858-3A78-44E0-A1E8-675E0015516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owunBatang-bold.fntdata"/><Relationship Id="rId50" Type="http://schemas.openxmlformats.org/officeDocument/2006/relationships/font" Target="fonts/GowunBatang-regular.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4.xml"/><Relationship Id="rId55" Type="http://schemas.openxmlformats.org/officeDocument/2006/relationships/font" Target="fonts/RobotoMono-boldItalic.fntdata"/><Relationship Id="rId10" Type="http://schemas.openxmlformats.org/officeDocument/2006/relationships/slide" Target="slides/slide3.xml"/><Relationship Id="rId54" Type="http://schemas.openxmlformats.org/officeDocument/2006/relationships/font" Target="fonts/RobotoMono-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2fe19fba1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32fe19fba1_2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32fe19fba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32fe19fba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Calibri"/>
                <a:ea typeface="Calibri"/>
                <a:cs typeface="Calibri"/>
                <a:sym typeface="Calibri"/>
              </a:rPr>
              <a:t>Let’s start with a key question: </a:t>
            </a:r>
            <a:r>
              <a:rPr i="1" lang="en">
                <a:solidFill>
                  <a:schemeClr val="dk1"/>
                </a:solidFill>
                <a:latin typeface="Calibri"/>
                <a:ea typeface="Calibri"/>
                <a:cs typeface="Calibri"/>
                <a:sym typeface="Calibri"/>
              </a:rPr>
              <a:t>Is this dataset sufficient to complete our task?</a:t>
            </a:r>
            <a:r>
              <a:rPr lang="en" sz="1200">
                <a:solidFill>
                  <a:schemeClr val="dk1"/>
                </a:solidFill>
                <a:latin typeface="Calibri"/>
                <a:ea typeface="Calibri"/>
                <a:cs typeface="Calibri"/>
                <a:sym typeface="Calibri"/>
              </a:rPr>
              <a:t> Or more specifically, </a:t>
            </a:r>
            <a:r>
              <a:rPr i="1" lang="en">
                <a:solidFill>
                  <a:schemeClr val="dk1"/>
                </a:solidFill>
                <a:latin typeface="Calibri"/>
                <a:ea typeface="Calibri"/>
                <a:cs typeface="Calibri"/>
                <a:sym typeface="Calibri"/>
              </a:rPr>
              <a:t>can it accurately predict the true value of article shares?</a:t>
            </a:r>
            <a:endParaRPr i="1">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200">
                <a:solidFill>
                  <a:schemeClr val="dk1"/>
                </a:solidFill>
                <a:latin typeface="Calibri"/>
                <a:ea typeface="Calibri"/>
                <a:cs typeface="Calibri"/>
                <a:sym typeface="Calibri"/>
              </a:rPr>
              <a:t>The answer, of course, is no. While the dataset includes features such as the length of the article, number of keywords, and whether it contains images or videos, it fails to capture the actual content of the article. In  other word ,It focuses more on the only  physical structure of the news rather than the quality of its content.</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32fe19fba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32fe19fba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addition, since the dataset was collected a long time ago, we could no longer determine the timeliness of each article and the trend in the number of shares. Therefore, we decided to crawl the authors and their social media follower counts. We believe that these features have the potential to reflect the writing style and popularity of the articles, which can help improve the accuracy of the predictions.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To do this, by using the article's URL, we can quickly find the article's page and then visit the author's personal page. Most authors have social media links on their personal pages, which allows us to collect their follower count.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30cddfbd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30cddfbd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preprocess the data obtained through the scraping. Since we are using Python scripts, occasionally there are unexpected problems that can lead to missing data.</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latin typeface="Times New Roman"/>
                <a:ea typeface="Times New Roman"/>
                <a:cs typeface="Times New Roman"/>
                <a:sym typeface="Times New Roman"/>
              </a:rPr>
              <a:t>To handle this effectively, we first investigated the root causes of the missing values</a:t>
            </a:r>
            <a:endParaRPr sz="105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330cddfbde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330cddfbde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2fe19fba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32fe19fba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3333b03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3333b03a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2fe19fba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2fe19fba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3345dcc3eb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3345dcc3eb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3345dcc3eb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3345dcc3eb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345dcc3eb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345dcc3eb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2fe19fba1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32fe19fba1_2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3345dcc3e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3345dcc3e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3e9ccd6051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3e9ccd6051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345dcc3eb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345dcc3eb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3333b03a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3333b03a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kw_avg_max: the average shares of best-performing keywords.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345dcc3eb_1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3345dcc3eb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3345dcc3eb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3345dcc3eb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 Model accept the predictions of level-0 models and fit model using predictions.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3345dcc3eb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3345dcc3eb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3333b03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33333b03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overall accuracy of the optimized model showed almost no improvement (50.44% → 50.42%), mainly due to limitations in data and model performance. The dataset itself has low predictability, making it difficult for the model to extract effective patterns even with hyperparameter tuning. Additionally, the Random Forest model may have reached its performance ceiling, meaning further tuning does not lead to significant improvements.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Moreover, PCA resulted in a noticeable performance decline, indicating that the dataset's key information is distributed across multiple feature dimensions, and PCA might have removed important information. This suggests that PCA is not suitable for this dataset, and future optimizations should focus more on feature engineering and data augmentation rather than relying solely on model tuning or dimensionality reduction.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Additionally, from the confusion matrix, the model performs best in the Low category (71.4%) but struggles significantly in High (14.9%) and Viral (12.5%) categories, demonstrating a clear imbalance in predictions and a bias toward low-engagement news. The classification report further highlights that Precision and Recall for High and Viral categories are low, indicating that the model fails to distinguish highly interactive news, resulting in poor F1-scores.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the model’s performance is limited by data characteristics and class distribution, making it difficult to improve solely through hyperparameter tuning.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33333b03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33333b03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The model showed slight improvement after optimization, but the impact is minimal</a:t>
            </a:r>
            <a:endParaRPr/>
          </a:p>
          <a:p>
            <a:pPr indent="0" lvl="0" marL="0" rtl="0" algn="l">
              <a:spcBef>
                <a:spcPts val="0"/>
              </a:spcBef>
              <a:spcAft>
                <a:spcPts val="0"/>
              </a:spcAft>
              <a:buClr>
                <a:schemeClr val="dk1"/>
              </a:buClr>
              <a:buSzPts val="1100"/>
              <a:buFont typeface="Arial"/>
              <a:buNone/>
            </a:pPr>
            <a:r>
              <a:rPr lang="en"/>
              <a:t>After optimization, the test accuracy increased from 52.14% to 52.82%, showing slight improvement, but the gain is insignificant. The cross-validation accuracy is 56.06%, which is higher than the test accuracy, suggesting a slight overfitting issue. The F1-score only improved from approximately 49.3% to 49.35%, indicating that parameter tuning had a limited effect on overall model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Class prediction bias remains</a:t>
            </a:r>
            <a:endParaRPr/>
          </a:p>
          <a:p>
            <a:pPr indent="0" lvl="0" marL="0" rtl="0" algn="l">
              <a:spcBef>
                <a:spcPts val="0"/>
              </a:spcBef>
              <a:spcAft>
                <a:spcPts val="0"/>
              </a:spcAft>
              <a:buClr>
                <a:schemeClr val="dk1"/>
              </a:buClr>
              <a:buSzPts val="1100"/>
              <a:buFont typeface="Arial"/>
              <a:buNone/>
            </a:pPr>
            <a:r>
              <a:rPr lang="en"/>
              <a:t>From the confusion matrix, the model performs best in the Low category (78.0% accuracy), but it still favors predicting low-engagement news. The accuracy for High (10.1%) and Viral (9.0%) categories remains low, indicating that the model struggles to identify highly engaging news. The classification report further shows that the Precision and Recall for High and Viral categories remain low, with the F1-score for the Viral class as low as 11.8%, highlighting the model's poor performance in this category.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PCA reduced model performance, indicating that the dataset is not suitable for PCA</a:t>
            </a:r>
            <a:endParaRPr/>
          </a:p>
          <a:p>
            <a:pPr indent="0" lvl="0" marL="0" rtl="0" algn="l">
              <a:spcBef>
                <a:spcPts val="0"/>
              </a:spcBef>
              <a:spcAft>
                <a:spcPts val="0"/>
              </a:spcAft>
              <a:buClr>
                <a:schemeClr val="dk1"/>
              </a:buClr>
              <a:buSzPts val="1100"/>
              <a:buFont typeface="Arial"/>
              <a:buNone/>
            </a:pPr>
            <a:r>
              <a:rPr lang="en"/>
              <a:t>After applying PCA, the model’s performance decreased significantly, suggesting that the dataset's key information is distributed across multiple feature dimensions. PCA likely removed important features, leading to worse classification results. This confirms that PCA is not suitable for this dataset, and alternative feature selection techniques should be explored instead.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rPr lang="en"/>
              <a:t>Although the XGBoost model showed slight improvement after optimization, the impact is minimal. Furthermore, PCA led to a performance decline, indicating that this dataset is not well-suited for dimensionality reduction techniques.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33333b03a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33333b03a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Hyperparameter tuning identified best parameters: subsample = 0.9, reg_lambda = 10, reg_alpha = 1.0, n_estimators = 300, min_child_weight = 5, max_depth = 6. These parameters differ from the original XGBoost model, showing adjustments for post-PCA configuration.</a:t>
            </a:r>
            <a:endParaRPr/>
          </a:p>
          <a:p>
            <a:pPr indent="0" lvl="0" marL="0" rtl="0" algn="l">
              <a:spcBef>
                <a:spcPts val="0"/>
              </a:spcBef>
              <a:spcAft>
                <a:spcPts val="0"/>
              </a:spcAft>
              <a:buClr>
                <a:schemeClr val="dk1"/>
              </a:buClr>
              <a:buSzPts val="1100"/>
              <a:buFont typeface="Arial"/>
              <a:buNone/>
            </a:pPr>
            <a:r>
              <a:rPr lang="en"/>
              <a:t>Principal Component Analysis (PCA) selected 41 components based on explained variance. PCA helps reduce dimensionality while retaining most variance. This dimensional reduction approach may impact feature interpretability.</a:t>
            </a:r>
            <a:endParaRPr/>
          </a:p>
          <a:p>
            <a:pPr indent="0" lvl="0" marL="0" rtl="0" algn="l">
              <a:spcBef>
                <a:spcPts val="0"/>
              </a:spcBef>
              <a:spcAft>
                <a:spcPts val="0"/>
              </a:spcAft>
              <a:buClr>
                <a:schemeClr val="dk1"/>
              </a:buClr>
              <a:buSzPts val="1100"/>
              <a:buFont typeface="Arial"/>
              <a:buNone/>
            </a:pPr>
            <a:r>
              <a:rPr lang="en"/>
              <a:t>Performance metrics show cross-validation accuracy of 0.5260, test accuracy of 0.4777, and F1-score of 0.4552. Compared to the previous XGBoost model, there's a slight accuracy drop (47.77% vs 49.63%).</a:t>
            </a:r>
            <a:endParaRPr/>
          </a:p>
          <a:p>
            <a:pPr indent="0" lvl="0" marL="0" rtl="0" algn="l">
              <a:spcBef>
                <a:spcPts val="0"/>
              </a:spcBef>
              <a:spcAft>
                <a:spcPts val="0"/>
              </a:spcAft>
              <a:buClr>
                <a:schemeClr val="dk1"/>
              </a:buClr>
              <a:buSzPts val="1100"/>
              <a:buFont typeface="Arial"/>
              <a:buNone/>
            </a:pPr>
            <a:r>
              <a:rPr lang="en"/>
              <a:t>Confusion matrix insights reveal best performance on the Low class (70.6% accuracy) and poor performance on High (14.9%) and Viral (9.5%) classes. The model's ability to predict the Medium class has slightly decreased, suggesting PCA may have removed key features for Medium class differentiation.</a:t>
            </a:r>
            <a:endParaRPr/>
          </a:p>
          <a:p>
            <a:pPr indent="0" lvl="0" marL="0" rtl="0" algn="l">
              <a:spcBef>
                <a:spcPts val="0"/>
              </a:spcBef>
              <a:spcAft>
                <a:spcPts val="0"/>
              </a:spcAft>
              <a:buClr>
                <a:schemeClr val="dk1"/>
              </a:buClr>
              <a:buSzPts val="1100"/>
              <a:buFont typeface="Arial"/>
              <a:buNone/>
            </a:pPr>
            <a:r>
              <a:rPr lang="en"/>
              <a:t>Compared with the previous XGBoost model, using PCA resulted in a slight accuracy drop and lower recall for Medium and Viral classes. This suggests the feature reduction trade-off negatively impacts classification quality.</a:t>
            </a:r>
            <a:endParaRPr/>
          </a:p>
          <a:p>
            <a:pPr indent="0" lvl="0" marL="0" rtl="0" algn="l">
              <a:spcBef>
                <a:spcPts val="0"/>
              </a:spcBef>
              <a:spcAft>
                <a:spcPts val="0"/>
              </a:spcAft>
              <a:buClr>
                <a:schemeClr val="dk1"/>
              </a:buClr>
              <a:buSzPts val="1100"/>
              <a:buFont typeface="Arial"/>
              <a:buNone/>
            </a:pPr>
            <a:r>
              <a:rPr lang="en"/>
              <a:t>Recommendations include adjusting PCA component selection to retain more information, using feature selection instead of PCA for key features, and tuning learning rate and boosting methods for better performance.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2fe19fba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2fe19fba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3333b03a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3333b03a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Best Parameters:</a:t>
            </a:r>
            <a:endParaRPr/>
          </a:p>
          <a:p>
            <a:pPr indent="0" lvl="0" marL="0" rtl="0" algn="l">
              <a:spcBef>
                <a:spcPts val="0"/>
              </a:spcBef>
              <a:spcAft>
                <a:spcPts val="0"/>
              </a:spcAft>
              <a:buClr>
                <a:schemeClr val="dk1"/>
              </a:buClr>
              <a:buSzPts val="1100"/>
              <a:buFont typeface="Arial"/>
              <a:buNone/>
            </a:pPr>
            <a:r>
              <a:rPr lang="en"/>
              <a:t>subsample = 0.9, reg_lambda = 0.1, reg_alpha = 0.1</a:t>
            </a:r>
            <a:endParaRPr/>
          </a:p>
          <a:p>
            <a:pPr indent="0" lvl="0" marL="0" rtl="0" algn="l">
              <a:spcBef>
                <a:spcPts val="0"/>
              </a:spcBef>
              <a:spcAft>
                <a:spcPts val="0"/>
              </a:spcAft>
              <a:buClr>
                <a:schemeClr val="dk1"/>
              </a:buClr>
              <a:buSzPts val="1100"/>
              <a:buFont typeface="Arial"/>
              <a:buNone/>
            </a:pPr>
            <a:r>
              <a:rPr lang="en"/>
              <a:t>num_leaves = 31, n_estimators = 300, min_child_samples = 20</a:t>
            </a:r>
            <a:endParaRPr/>
          </a:p>
          <a:p>
            <a:pPr indent="0" lvl="0" marL="0" rtl="0" algn="l">
              <a:spcBef>
                <a:spcPts val="0"/>
              </a:spcBef>
              <a:spcAft>
                <a:spcPts val="0"/>
              </a:spcAft>
              <a:buClr>
                <a:schemeClr val="dk1"/>
              </a:buClr>
              <a:buSzPts val="1100"/>
              <a:buFont typeface="Arial"/>
              <a:buNone/>
            </a:pPr>
            <a:r>
              <a:rPr lang="en"/>
              <a:t>Performance:</a:t>
            </a:r>
            <a:endParaRPr/>
          </a:p>
          <a:p>
            <a:pPr indent="0" lvl="0" marL="0" rtl="0" algn="l">
              <a:spcBef>
                <a:spcPts val="0"/>
              </a:spcBef>
              <a:spcAft>
                <a:spcPts val="0"/>
              </a:spcAft>
              <a:buClr>
                <a:schemeClr val="dk1"/>
              </a:buClr>
              <a:buSzPts val="1100"/>
              <a:buFont typeface="Arial"/>
              <a:buNone/>
            </a:pPr>
            <a:r>
              <a:rPr lang="en"/>
              <a:t>CV accuracy: 0.5233</a:t>
            </a:r>
            <a:endParaRPr/>
          </a:p>
          <a:p>
            <a:pPr indent="0" lvl="0" marL="0" rtl="0" algn="l">
              <a:spcBef>
                <a:spcPts val="0"/>
              </a:spcBef>
              <a:spcAft>
                <a:spcPts val="0"/>
              </a:spcAft>
              <a:buClr>
                <a:schemeClr val="dk1"/>
              </a:buClr>
              <a:buSzPts val="1100"/>
              <a:buFont typeface="Arial"/>
              <a:buNone/>
            </a:pPr>
            <a:r>
              <a:rPr lang="en"/>
              <a:t>Test accuracy: 0.4839</a:t>
            </a:r>
            <a:endParaRPr/>
          </a:p>
          <a:p>
            <a:pPr indent="0" lvl="0" marL="0" rtl="0" algn="l">
              <a:spcBef>
                <a:spcPts val="0"/>
              </a:spcBef>
              <a:spcAft>
                <a:spcPts val="0"/>
              </a:spcAft>
              <a:buClr>
                <a:schemeClr val="dk1"/>
              </a:buClr>
              <a:buSzPts val="1100"/>
              <a:buFont typeface="Arial"/>
              <a:buNone/>
            </a:pPr>
            <a:r>
              <a:rPr lang="en"/>
              <a:t>Test F1-score: 0.4607</a:t>
            </a:r>
            <a:endParaRPr/>
          </a:p>
          <a:p>
            <a:pPr indent="0" lvl="0" marL="0" rtl="0" algn="l">
              <a:spcBef>
                <a:spcPts val="0"/>
              </a:spcBef>
              <a:spcAft>
                <a:spcPts val="0"/>
              </a:spcAft>
              <a:buClr>
                <a:schemeClr val="dk1"/>
              </a:buClr>
              <a:buSzPts val="1100"/>
              <a:buFont typeface="Arial"/>
              <a:buNone/>
            </a:pPr>
            <a:r>
              <a:rPr lang="en"/>
              <a:t>Confusion Matrix Insights:</a:t>
            </a:r>
            <a:endParaRPr/>
          </a:p>
          <a:p>
            <a:pPr indent="0" lvl="0" marL="0" rtl="0" algn="l">
              <a:spcBef>
                <a:spcPts val="0"/>
              </a:spcBef>
              <a:spcAft>
                <a:spcPts val="0"/>
              </a:spcAft>
              <a:buClr>
                <a:schemeClr val="dk1"/>
              </a:buClr>
              <a:buSzPts val="1100"/>
              <a:buFont typeface="Arial"/>
              <a:buNone/>
            </a:pPr>
            <a:r>
              <a:rPr lang="en"/>
              <a:t>Best: Low class (69.8%)</a:t>
            </a:r>
            <a:endParaRPr/>
          </a:p>
          <a:p>
            <a:pPr indent="0" lvl="0" marL="0" rtl="0" algn="l">
              <a:spcBef>
                <a:spcPts val="0"/>
              </a:spcBef>
              <a:spcAft>
                <a:spcPts val="0"/>
              </a:spcAft>
              <a:buClr>
                <a:schemeClr val="dk1"/>
              </a:buClr>
              <a:buSzPts val="1100"/>
              <a:buFont typeface="Arial"/>
              <a:buNone/>
            </a:pPr>
            <a:r>
              <a:rPr lang="en"/>
              <a:t>Weak: High (14.5%) &amp; Viral (6.2%)</a:t>
            </a:r>
            <a:endParaRPr/>
          </a:p>
          <a:p>
            <a:pPr indent="0" lvl="0" marL="0" rtl="0" algn="l">
              <a:spcBef>
                <a:spcPts val="0"/>
              </a:spcBef>
              <a:spcAft>
                <a:spcPts val="0"/>
              </a:spcAft>
              <a:buClr>
                <a:schemeClr val="dk1"/>
              </a:buClr>
              <a:buSzPts val="1100"/>
              <a:buFont typeface="Arial"/>
              <a:buNone/>
            </a:pPr>
            <a:r>
              <a:rPr lang="en"/>
              <a:t>Model leans toward predicting Low &amp; Medium</a:t>
            </a:r>
            <a:endParaRPr/>
          </a:p>
          <a:p>
            <a:pPr indent="0" lvl="0" marL="0" rtl="0" algn="l">
              <a:spcBef>
                <a:spcPts val="0"/>
              </a:spcBef>
              <a:spcAft>
                <a:spcPts val="0"/>
              </a:spcAft>
              <a:buClr>
                <a:schemeClr val="dk1"/>
              </a:buClr>
              <a:buSzPts val="1100"/>
              <a:buFont typeface="Arial"/>
              <a:buNone/>
            </a:pPr>
            <a:r>
              <a:rPr lang="en"/>
              <a:t>Classification Report:</a:t>
            </a:r>
            <a:endParaRPr/>
          </a:p>
          <a:p>
            <a:pPr indent="0" lvl="0" marL="0" rtl="0" algn="l">
              <a:spcBef>
                <a:spcPts val="0"/>
              </a:spcBef>
              <a:spcAft>
                <a:spcPts val="0"/>
              </a:spcAft>
              <a:buClr>
                <a:schemeClr val="dk1"/>
              </a:buClr>
              <a:buSzPts val="1100"/>
              <a:buFont typeface="Arial"/>
              <a:buNone/>
            </a:pPr>
            <a:r>
              <a:rPr lang="en"/>
              <a:t>High: Precision 27.1%, Recall 14.5%, F1 18.9%</a:t>
            </a:r>
            <a:endParaRPr/>
          </a:p>
          <a:p>
            <a:pPr indent="0" lvl="0" marL="0" rtl="0" algn="l">
              <a:spcBef>
                <a:spcPts val="0"/>
              </a:spcBef>
              <a:spcAft>
                <a:spcPts val="0"/>
              </a:spcAft>
              <a:buClr>
                <a:schemeClr val="dk1"/>
              </a:buClr>
              <a:buSzPts val="1100"/>
              <a:buFont typeface="Arial"/>
              <a:buNone/>
            </a:pPr>
            <a:r>
              <a:rPr lang="en"/>
              <a:t>Low: Precision 57.1%, Recall 69.8%, F1 62.8%</a:t>
            </a:r>
            <a:endParaRPr/>
          </a:p>
          <a:p>
            <a:pPr indent="0" lvl="0" marL="0" rtl="0" algn="l">
              <a:spcBef>
                <a:spcPts val="0"/>
              </a:spcBef>
              <a:spcAft>
                <a:spcPts val="0"/>
              </a:spcAft>
              <a:buClr>
                <a:schemeClr val="dk1"/>
              </a:buClr>
              <a:buSzPts val="1100"/>
              <a:buFont typeface="Arial"/>
              <a:buNone/>
            </a:pPr>
            <a:r>
              <a:rPr lang="en"/>
              <a:t>Medium: Precision 41.3%, Recall 40.3%, F1 40.8%</a:t>
            </a:r>
            <a:endParaRPr/>
          </a:p>
          <a:p>
            <a:pPr indent="0" lvl="0" marL="0" rtl="0" algn="l">
              <a:spcBef>
                <a:spcPts val="0"/>
              </a:spcBef>
              <a:spcAft>
                <a:spcPts val="0"/>
              </a:spcAft>
              <a:buClr>
                <a:schemeClr val="dk1"/>
              </a:buClr>
              <a:buSzPts val="1100"/>
              <a:buFont typeface="Arial"/>
              <a:buNone/>
            </a:pPr>
            <a:r>
              <a:rPr lang="en"/>
              <a:t>Viral: Precision 12.1%, Recall 6.2%, F1 8.3%</a:t>
            </a:r>
            <a:endParaRPr/>
          </a:p>
          <a:p>
            <a:pPr indent="0" lvl="0" marL="0" rtl="0" algn="l">
              <a:spcBef>
                <a:spcPts val="0"/>
              </a:spcBef>
              <a:spcAft>
                <a:spcPts val="0"/>
              </a:spcAft>
              <a:buClr>
                <a:schemeClr val="dk1"/>
              </a:buClr>
              <a:buSzPts val="1100"/>
              <a:buFont typeface="Arial"/>
              <a:buNone/>
            </a:pPr>
            <a:r>
              <a:rPr lang="en"/>
              <a:t>Comparison with XGBoost PCA:</a:t>
            </a:r>
            <a:endParaRPr/>
          </a:p>
          <a:p>
            <a:pPr indent="0" lvl="0" marL="0" rtl="0" algn="l">
              <a:spcBef>
                <a:spcPts val="0"/>
              </a:spcBef>
              <a:spcAft>
                <a:spcPts val="0"/>
              </a:spcAft>
              <a:buClr>
                <a:schemeClr val="dk1"/>
              </a:buClr>
              <a:buSzPts val="1100"/>
              <a:buFont typeface="Arial"/>
              <a:buNone/>
            </a:pPr>
            <a:r>
              <a:rPr lang="en"/>
              <a:t>Similar accuracy (48.39% vs. 47.77%)</a:t>
            </a:r>
            <a:endParaRPr/>
          </a:p>
          <a:p>
            <a:pPr indent="0" lvl="0" marL="0" rtl="0" algn="l">
              <a:spcBef>
                <a:spcPts val="0"/>
              </a:spcBef>
              <a:spcAft>
                <a:spcPts val="0"/>
              </a:spcAft>
              <a:buClr>
                <a:schemeClr val="dk1"/>
              </a:buClr>
              <a:buSzPts val="1100"/>
              <a:buFont typeface="Arial"/>
              <a:buNone/>
            </a:pPr>
            <a:r>
              <a:rPr lang="en"/>
              <a:t>Higher recall for Low class, worse for Viral</a:t>
            </a:r>
            <a:endParaRPr/>
          </a:p>
          <a:p>
            <a:pPr indent="0" lvl="0" marL="0" rtl="0" algn="l">
              <a:spcBef>
                <a:spcPts val="0"/>
              </a:spcBef>
              <a:spcAft>
                <a:spcPts val="0"/>
              </a:spcAft>
              <a:buClr>
                <a:schemeClr val="dk1"/>
              </a:buClr>
              <a:buSzPts val="1100"/>
              <a:buFont typeface="Arial"/>
              <a:buNone/>
            </a:pPr>
            <a:r>
              <a:rPr lang="en"/>
              <a:t>PCA (41 components) may still remove key info</a:t>
            </a:r>
            <a:endParaRPr/>
          </a:p>
          <a:p>
            <a:pPr indent="0" lvl="0" marL="0" rtl="0" algn="l">
              <a:spcBef>
                <a:spcPts val="0"/>
              </a:spcBef>
              <a:spcAft>
                <a:spcPts val="0"/>
              </a:spcAft>
              <a:buClr>
                <a:schemeClr val="dk1"/>
              </a:buClr>
              <a:buSzPts val="1100"/>
              <a:buFont typeface="Arial"/>
              <a:buNone/>
            </a:pPr>
            <a:r>
              <a:rPr lang="en"/>
              <a:t>Recommendations:</a:t>
            </a:r>
            <a:endParaRPr/>
          </a:p>
          <a:p>
            <a:pPr indent="0" lvl="0" marL="0" rtl="0" algn="l">
              <a:spcBef>
                <a:spcPts val="0"/>
              </a:spcBef>
              <a:spcAft>
                <a:spcPts val="0"/>
              </a:spcAft>
              <a:buClr>
                <a:schemeClr val="dk1"/>
              </a:buClr>
              <a:buSzPts val="1100"/>
              <a:buFont typeface="Arial"/>
              <a:buNone/>
            </a:pPr>
            <a:r>
              <a:rPr lang="en"/>
              <a:t>Try feature selection over PCA</a:t>
            </a:r>
            <a:endParaRPr/>
          </a:p>
          <a:p>
            <a:pPr indent="0" lvl="0" marL="0" rtl="0" algn="l">
              <a:spcBef>
                <a:spcPts val="0"/>
              </a:spcBef>
              <a:spcAft>
                <a:spcPts val="0"/>
              </a:spcAft>
              <a:buClr>
                <a:schemeClr val="dk1"/>
              </a:buClr>
              <a:buSzPts val="1100"/>
              <a:buFont typeface="Arial"/>
              <a:buNone/>
            </a:pPr>
            <a:r>
              <a:rPr lang="en"/>
              <a:t>Increase model complexity (e.g., more leaves)</a:t>
            </a:r>
            <a:endParaRPr/>
          </a:p>
          <a:p>
            <a:pPr indent="0" lvl="0" marL="0" rtl="0" algn="l">
              <a:spcBef>
                <a:spcPts val="0"/>
              </a:spcBef>
              <a:spcAft>
                <a:spcPts val="0"/>
              </a:spcAft>
              <a:buClr>
                <a:schemeClr val="dk1"/>
              </a:buClr>
              <a:buSzPts val="1100"/>
              <a:buFont typeface="Arial"/>
              <a:buNone/>
            </a:pPr>
            <a:r>
              <a:rPr lang="en"/>
              <a:t>Tweak boosting parameters for better balance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3ebc2a8f0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3ebc2a8f0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Best Model: LightGBM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Test Accuracy: 0.5316</a:t>
            </a:r>
            <a:endParaRPr/>
          </a:p>
          <a:p>
            <a:pPr indent="0" lvl="0" marL="0" rtl="0" algn="l">
              <a:spcBef>
                <a:spcPts val="0"/>
              </a:spcBef>
              <a:spcAft>
                <a:spcPts val="0"/>
              </a:spcAft>
              <a:buClr>
                <a:schemeClr val="dk1"/>
              </a:buClr>
              <a:buSzPts val="1100"/>
              <a:buFont typeface="Arial"/>
              <a:buNone/>
            </a:pPr>
            <a:r>
              <a:rPr lang="en"/>
              <a:t>Performance Insights</a:t>
            </a:r>
            <a:endParaRPr/>
          </a:p>
          <a:p>
            <a:pPr indent="0" lvl="0" marL="0" rtl="0" algn="l">
              <a:spcBef>
                <a:spcPts val="0"/>
              </a:spcBef>
              <a:spcAft>
                <a:spcPts val="0"/>
              </a:spcAft>
              <a:buClr>
                <a:schemeClr val="dk1"/>
              </a:buClr>
              <a:buSzPts val="1100"/>
              <a:buFont typeface="Arial"/>
              <a:buNone/>
            </a:pPr>
            <a:r>
              <a:rPr lang="en"/>
              <a:t>LightGBM achieves the highest test accuracy, but only by a small margin.</a:t>
            </a:r>
            <a:endParaRPr/>
          </a:p>
          <a:p>
            <a:pPr indent="0" lvl="0" marL="0" rtl="0" algn="l">
              <a:spcBef>
                <a:spcPts val="0"/>
              </a:spcBef>
              <a:spcAft>
                <a:spcPts val="0"/>
              </a:spcAft>
              <a:buClr>
                <a:schemeClr val="dk1"/>
              </a:buClr>
              <a:buSzPts val="1100"/>
              <a:buFont typeface="Arial"/>
              <a:buNone/>
            </a:pPr>
            <a:r>
              <a:rPr lang="en"/>
              <a:t>Top Stacking and XGBoost follow closely, with minimal accuracy differences.</a:t>
            </a:r>
            <a:endParaRPr/>
          </a:p>
          <a:p>
            <a:pPr indent="0" lvl="0" marL="0" rtl="0" algn="l">
              <a:spcBef>
                <a:spcPts val="0"/>
              </a:spcBef>
              <a:spcAft>
                <a:spcPts val="0"/>
              </a:spcAft>
              <a:buClr>
                <a:schemeClr val="dk1"/>
              </a:buClr>
              <a:buSzPts val="1100"/>
              <a:buFont typeface="Arial"/>
              <a:buNone/>
            </a:pPr>
            <a:r>
              <a:rPr lang="en"/>
              <a:t>Logistic Regression and Gradient Boosting perform competitively.</a:t>
            </a:r>
            <a:endParaRPr/>
          </a:p>
          <a:p>
            <a:pPr indent="0" lvl="0" marL="0" rtl="0" algn="l">
              <a:spcBef>
                <a:spcPts val="0"/>
              </a:spcBef>
              <a:spcAft>
                <a:spcPts val="0"/>
              </a:spcAft>
              <a:buClr>
                <a:schemeClr val="dk1"/>
              </a:buClr>
              <a:buSzPts val="1100"/>
              <a:buFont typeface="Arial"/>
              <a:buNone/>
            </a:pPr>
            <a:r>
              <a:rPr lang="en"/>
              <a:t>Random Forest, Tuned XGBoost, and Neural Networks have lower accuracy.</a:t>
            </a:r>
            <a:endParaRPr/>
          </a:p>
          <a:p>
            <a:pPr indent="0" lvl="0" marL="0" rtl="0" algn="l">
              <a:spcBef>
                <a:spcPts val="0"/>
              </a:spcBef>
              <a:spcAft>
                <a:spcPts val="0"/>
              </a:spcAft>
              <a:buClr>
                <a:schemeClr val="dk1"/>
              </a:buClr>
              <a:buSzPts val="1100"/>
              <a:buFont typeface="Arial"/>
              <a:buNone/>
            </a:pPr>
            <a:r>
              <a:rPr lang="en"/>
              <a:t>PCA-based models (Tuned XGBoost with PCA, Tuned LightGBM with PCA) fail to show improvement, indicating PCA may not help in this case.</a:t>
            </a:r>
            <a:endParaRPr/>
          </a:p>
          <a:p>
            <a:pPr indent="0" lvl="0" marL="0" rtl="0" algn="l">
              <a:spcBef>
                <a:spcPts val="0"/>
              </a:spcBef>
              <a:spcAft>
                <a:spcPts val="0"/>
              </a:spcAft>
              <a:buClr>
                <a:schemeClr val="dk1"/>
              </a:buClr>
              <a:buSzPts val="1100"/>
              <a:buFont typeface="Arial"/>
              <a:buNone/>
            </a:pPr>
            <a:r>
              <a:rPr lang="en"/>
              <a:t>Random Forest had decent performance, but tuning did not enhance generalization, suggesting potential overfitting.</a:t>
            </a:r>
            <a:endParaRPr/>
          </a:p>
          <a:p>
            <a:pPr indent="0" lvl="0" marL="0" rtl="0" algn="l">
              <a:spcBef>
                <a:spcPts val="0"/>
              </a:spcBef>
              <a:spcAft>
                <a:spcPts val="0"/>
              </a:spcAft>
              <a:buClr>
                <a:schemeClr val="dk1"/>
              </a:buClr>
              <a:buSzPts val="1100"/>
              <a:buFont typeface="Arial"/>
              <a:buNone/>
            </a:pPr>
            <a:r>
              <a:rPr lang="en"/>
              <a:t>Key Observations</a:t>
            </a:r>
            <a:endParaRPr/>
          </a:p>
          <a:p>
            <a:pPr indent="0" lvl="0" marL="0" rtl="0" algn="l">
              <a:spcBef>
                <a:spcPts val="0"/>
              </a:spcBef>
              <a:spcAft>
                <a:spcPts val="0"/>
              </a:spcAft>
              <a:buClr>
                <a:schemeClr val="dk1"/>
              </a:buClr>
              <a:buSzPts val="1100"/>
              <a:buFont typeface="Arial"/>
              <a:buNone/>
            </a:pPr>
            <a:r>
              <a:rPr lang="en"/>
              <a:t>Hyperparameter tuning had limited impact—tuned models did not outperform their default counterparts significantly.</a:t>
            </a:r>
            <a:endParaRPr/>
          </a:p>
          <a:p>
            <a:pPr indent="0" lvl="0" marL="0" rtl="0" algn="l">
              <a:spcBef>
                <a:spcPts val="0"/>
              </a:spcBef>
              <a:spcAft>
                <a:spcPts val="0"/>
              </a:spcAft>
              <a:buClr>
                <a:schemeClr val="dk1"/>
              </a:buClr>
              <a:buSzPts val="1100"/>
              <a:buFont typeface="Arial"/>
              <a:buNone/>
            </a:pPr>
            <a:r>
              <a:rPr lang="en"/>
              <a:t>Dataset may lack strong predictive features, making it difficult to boost performance through tuning alone.</a:t>
            </a:r>
            <a:endParaRPr/>
          </a:p>
          <a:p>
            <a:pPr indent="0" lvl="0" marL="0" rtl="0" algn="l">
              <a:spcBef>
                <a:spcPts val="0"/>
              </a:spcBef>
              <a:spcAft>
                <a:spcPts val="0"/>
              </a:spcAft>
              <a:buClr>
                <a:schemeClr val="dk1"/>
              </a:buClr>
              <a:buSzPts val="1100"/>
              <a:buFont typeface="Arial"/>
              <a:buNone/>
            </a:pPr>
            <a:r>
              <a:rPr lang="en"/>
              <a:t>Machine learning models struggle with this prediction task, indicating that online news popularity may be inherently challenging to predict.</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3ebc2a8f0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3ebc2a8f0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experiment, we tested multiple models and examined both their cross-validation (CV) accuracy and test accuracy. Overall, LightGBM performed the best, achieving the highest test accuracy among all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However, we observed that Random Forest and XGBoost had relatively high cross-validation accuracy, indicating strong learning capability during training. Based on this, we fine-tuned both models to improve their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optimization, Random Forest’s test accuracy actually decreased, suggesting a potential overfitting issue. XGBoost’s test accuracy slightly improved (from 52.14% to 52.82%), but it still did not outperform LightGBM, meaning the tuning had a limited impact.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we attempted a Stacking Ensemble model, hoping that combining multiple models would enhance performance. However, the final test accuracy was still lower than LightGBM. This indicates that, for this dataset, LightGBM remains the best-performing model, and neither hyperparameter tuning nor model stacking could surpass its results.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3ebc2a8f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3ebc2a8f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3ebc2a8f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3ebc2a8f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2fe19fba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2fe19fba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struggles to predict news popularity, achieving a maximum accuracy of only 53%. Keyword relevance and quantity affect engagement, while subjectivity and emotional tone influence shareability. Class imbalance required SMOTE but introduced overfitting risks. External factors like trends and social media dynamics further complicate predictions. Future improvements should incorporate real-time social media data and leverage user engagement metrics to enhance model performance.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33359e10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33359e10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33333b03a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33333b03a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32fe19fba1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332fe19fba1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e947b29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3e947b2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Takeway:</a:t>
            </a:r>
            <a:endParaRPr/>
          </a:p>
          <a:p>
            <a:pPr indent="0" lvl="0" marL="0" rtl="0" algn="l">
              <a:spcBef>
                <a:spcPts val="0"/>
              </a:spcBef>
              <a:spcAft>
                <a:spcPts val="0"/>
              </a:spcAft>
              <a:buNone/>
            </a:pPr>
            <a:r>
              <a:rPr lang="en"/>
              <a:t>Combining text, images, sentiment, and social dynamics improves article virality prediction.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2fe19fba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2fe19fba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2fe19fba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2fe19fba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1F1F1F"/>
                </a:solidFill>
                <a:highlight>
                  <a:srgbClr val="FFFFFF"/>
                </a:highlight>
                <a:latin typeface="Roboto"/>
                <a:ea typeface="Roboto"/>
                <a:cs typeface="Roboto"/>
                <a:sym typeface="Roboto"/>
              </a:rPr>
              <a:t>Interpretation of the Pie Chart: The pie chart shows the proportion of articles in each category. It confirms that 76.6% of articles fall into the Low and Medium engagement levels. It highlights that achieving high or viral status is really rare. The sharp decline in articles with higher engagement suggests that only a select few pieces resonate widely with audiences. So understanding the factors that drive virality is important.</a:t>
            </a:r>
            <a:endParaRPr b="1"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200">
                <a:solidFill>
                  <a:srgbClr val="1F1F1F"/>
                </a:solidFill>
                <a:highlight>
                  <a:srgbClr val="FFFFFF"/>
                </a:highlight>
                <a:latin typeface="Roboto"/>
                <a:ea typeface="Roboto"/>
                <a:cs typeface="Roboto"/>
                <a:sym typeface="Roboto"/>
              </a:rPr>
              <a:t>Interpretation of the Bar Chart: The bar chart displays the distribution of articles across different share categories. The majority of articles fall into the Low (18,490 articles, ~46.6%) and Medium (13,075 articles, ~33%) categories, while fewer articles are classified as High (6,079 articles, ~15.3%) or Viral (2,000 articles, ~5%). This indicates that most articles struggle to gain high engagement. Only a small fraction achieving viral success.</a:t>
            </a:r>
            <a:endParaRPr b="1"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200">
              <a:solidFill>
                <a:srgbClr val="1F1F1F"/>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3333b03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3333b03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3333b03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33333b03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Starting with the Article Channel Distribution (Top-left and Bottom-left charts), we can see that the ‘World’ channel has the highest number of articles, followed by ‘Tech’ and ‘Environmental’ categories. In contrast, ‘Second’ and ‘Lifestyle’ have significantly fewer articles. This suggests that certain topics receive much more coverage than others, which may influence reader engagement and traffic.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Next, looking at the Articles Published per Day (Top-right chart), we observe that publication frequency is highest from Monday to Thursday, with a peak on Tuesday and Wednesday. However, starting from Friday, the number of articles drops sharply, reaching its lowest on Saturday. This indicates a clear trend where content production is primarily focused on weekdays, possibly due to newsroom workflows or audience activity patterns.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Weekday vs. Weekend Article Count (Bottom-right chart) further reinforces this observation. A vast majority of articles are published on weekdays, while the weekend has significantly fewer articles. This could have implications for optimizing content strategies—perhaps tailoring weekend articles differently or adjusting publication schedules for maximum engagement.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summary, our analysis reveals that article distribution varies widely across channels, and publication frequency follows a strong weekday-heavy trend. Understanding these patterns can help in designing more effective content strategies.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3333b0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33333b0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9.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header and footer"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 name="Google Shape;11;p2"/>
          <p:cNvSpPr txBox="1"/>
          <p:nvPr>
            <p:ph idx="2" type="body"/>
          </p:nvPr>
        </p:nvSpPr>
        <p:spPr>
          <a:xfrm>
            <a:off x="2286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 name="Google Shape;12;p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4" name="Google Shape;14;p2"/>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5" name="Google Shape;15;p2"/>
          <p:cNvSpPr txBox="1"/>
          <p:nvPr>
            <p:ph idx="4" type="body"/>
          </p:nvPr>
        </p:nvSpPr>
        <p:spPr>
          <a:xfrm>
            <a:off x="24003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6" name="Google Shape;16;p2"/>
          <p:cNvSpPr txBox="1"/>
          <p:nvPr>
            <p:ph idx="5" type="body"/>
          </p:nvPr>
        </p:nvSpPr>
        <p:spPr>
          <a:xfrm>
            <a:off x="24003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7" name="Google Shape;17;p2"/>
          <p:cNvSpPr txBox="1"/>
          <p:nvPr>
            <p:ph idx="6" type="body"/>
          </p:nvPr>
        </p:nvSpPr>
        <p:spPr>
          <a:xfrm>
            <a:off x="45720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8" name="Google Shape;18;p2"/>
          <p:cNvSpPr txBox="1"/>
          <p:nvPr>
            <p:ph idx="7" type="body"/>
          </p:nvPr>
        </p:nvSpPr>
        <p:spPr>
          <a:xfrm>
            <a:off x="67437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 name="Google Shape;19;p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TWO_COLUMNS_1_1">
    <p:spTree>
      <p:nvGrpSpPr>
        <p:cNvPr id="83" name="Shape 83"/>
        <p:cNvGrpSpPr/>
        <p:nvPr/>
      </p:nvGrpSpPr>
      <p:grpSpPr>
        <a:xfrm>
          <a:off x="0" y="0"/>
          <a:ext cx="0" cy="0"/>
          <a:chOff x="0" y="0"/>
          <a:chExt cx="0" cy="0"/>
        </a:xfrm>
      </p:grpSpPr>
      <p:sp>
        <p:nvSpPr>
          <p:cNvPr id="84" name="Google Shape;84;p1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1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7" name="Google Shape;87;p11"/>
          <p:cNvSpPr txBox="1"/>
          <p:nvPr>
            <p:ph idx="2"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88" name="Google Shape;88;p1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9" name="Google Shape;89;p11"/>
          <p:cNvSpPr txBox="1"/>
          <p:nvPr>
            <p:ph idx="3" type="body"/>
          </p:nvPr>
        </p:nvSpPr>
        <p:spPr>
          <a:xfrm>
            <a:off x="4573675"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0" name="Google Shape;90;p11"/>
          <p:cNvSpPr txBox="1"/>
          <p:nvPr>
            <p:ph idx="4" type="subTitle"/>
          </p:nvPr>
        </p:nvSpPr>
        <p:spPr>
          <a:xfrm>
            <a:off x="4573675"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dy text">
  <p:cSld name="CUSTOM_3">
    <p:spTree>
      <p:nvGrpSpPr>
        <p:cNvPr id="91" name="Shape 91"/>
        <p:cNvGrpSpPr/>
        <p:nvPr/>
      </p:nvGrpSpPr>
      <p:grpSpPr>
        <a:xfrm>
          <a:off x="0" y="0"/>
          <a:ext cx="0" cy="0"/>
          <a:chOff x="0" y="0"/>
          <a:chExt cx="0" cy="0"/>
        </a:xfrm>
      </p:grpSpPr>
      <p:sp>
        <p:nvSpPr>
          <p:cNvPr id="92" name="Google Shape;92;p12"/>
          <p:cNvSpPr txBox="1"/>
          <p:nvPr>
            <p:ph idx="1" type="body"/>
          </p:nvPr>
        </p:nvSpPr>
        <p:spPr>
          <a:xfrm>
            <a:off x="5095525" y="922175"/>
            <a:ext cx="3440100" cy="1254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3" name="Google Shape;93;p1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2"/>
          <p:cNvSpPr txBox="1"/>
          <p:nvPr>
            <p:ph idx="2" type="body"/>
          </p:nvPr>
        </p:nvSpPr>
        <p:spPr>
          <a:xfrm>
            <a:off x="5095525" y="2801100"/>
            <a:ext cx="3440100" cy="813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5" name="Google Shape;95;p12"/>
          <p:cNvSpPr txBox="1"/>
          <p:nvPr>
            <p:ph idx="3" type="body"/>
          </p:nvPr>
        </p:nvSpPr>
        <p:spPr>
          <a:xfrm>
            <a:off x="5095525" y="4013575"/>
            <a:ext cx="3440100" cy="5370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6" name="Google Shape;96;p1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97" name="Google Shape;97;p1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type="titleOnly">
  <p:cSld name="TITLE_ONLY">
    <p:spTree>
      <p:nvGrpSpPr>
        <p:cNvPr id="98" name="Shape 98"/>
        <p:cNvGrpSpPr/>
        <p:nvPr/>
      </p:nvGrpSpPr>
      <p:grpSpPr>
        <a:xfrm>
          <a:off x="0" y="0"/>
          <a:ext cx="0" cy="0"/>
          <a:chOff x="0" y="0"/>
          <a:chExt cx="0" cy="0"/>
        </a:xfrm>
      </p:grpSpPr>
      <p:sp>
        <p:nvSpPr>
          <p:cNvPr id="99" name="Google Shape;99;p1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3"/>
          <p:cNvSpPr txBox="1"/>
          <p:nvPr>
            <p:ph type="title"/>
          </p:nvPr>
        </p:nvSpPr>
        <p:spPr>
          <a:xfrm>
            <a:off x="229450" y="164350"/>
            <a:ext cx="8686800" cy="338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 name="Google Shape;101;p13"/>
          <p:cNvSpPr txBox="1"/>
          <p:nvPr>
            <p:ph idx="1" type="body"/>
          </p:nvPr>
        </p:nvSpPr>
        <p:spPr>
          <a:xfrm>
            <a:off x="2286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2" name="Google Shape;102;p13"/>
          <p:cNvSpPr txBox="1"/>
          <p:nvPr>
            <p:ph idx="2" type="body"/>
          </p:nvPr>
        </p:nvSpPr>
        <p:spPr>
          <a:xfrm>
            <a:off x="24003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3" name="Google Shape;103;p13"/>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4" name="Google Shape;104;p13"/>
          <p:cNvSpPr txBox="1"/>
          <p:nvPr>
            <p:ph idx="4" type="body"/>
          </p:nvPr>
        </p:nvSpPr>
        <p:spPr>
          <a:xfrm>
            <a:off x="67437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5" name="Google Shape;105;p13"/>
          <p:cNvSpPr txBox="1"/>
          <p:nvPr>
            <p:ph idx="5" type="body"/>
          </p:nvPr>
        </p:nvSpPr>
        <p:spPr>
          <a:xfrm>
            <a:off x="45720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06" name="Google Shape;106;p1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p:cSld name="TITLE_ONLY_1">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4"/>
          <p:cNvSpPr txBox="1"/>
          <p:nvPr>
            <p:ph idx="1" type="body"/>
          </p:nvPr>
        </p:nvSpPr>
        <p:spPr>
          <a:xfrm>
            <a:off x="3701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0" name="Google Shape;110;p14"/>
          <p:cNvSpPr txBox="1"/>
          <p:nvPr>
            <p:ph idx="2" type="body"/>
          </p:nvPr>
        </p:nvSpPr>
        <p:spPr>
          <a:xfrm>
            <a:off x="2541453"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1" name="Google Shape;111;p14"/>
          <p:cNvSpPr txBox="1"/>
          <p:nvPr>
            <p:ph idx="3" type="body"/>
          </p:nvPr>
        </p:nvSpPr>
        <p:spPr>
          <a:xfrm>
            <a:off x="4713154"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2" name="Google Shape;112;p14"/>
          <p:cNvSpPr txBox="1"/>
          <p:nvPr>
            <p:ph idx="4" type="body"/>
          </p:nvPr>
        </p:nvSpPr>
        <p:spPr>
          <a:xfrm>
            <a:off x="6884852"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3" name="Google Shape;113;p14"/>
          <p:cNvSpPr txBox="1"/>
          <p:nvPr>
            <p:ph idx="5" type="subTitle"/>
          </p:nvPr>
        </p:nvSpPr>
        <p:spPr>
          <a:xfrm>
            <a:off x="3701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4" name="Google Shape;114;p14"/>
          <p:cNvSpPr txBox="1"/>
          <p:nvPr>
            <p:ph idx="6" type="subTitle"/>
          </p:nvPr>
        </p:nvSpPr>
        <p:spPr>
          <a:xfrm>
            <a:off x="25414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5" name="Google Shape;115;p14"/>
          <p:cNvSpPr txBox="1"/>
          <p:nvPr>
            <p:ph idx="7" type="subTitle"/>
          </p:nvPr>
        </p:nvSpPr>
        <p:spPr>
          <a:xfrm>
            <a:off x="47128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6" name="Google Shape;116;p14"/>
          <p:cNvSpPr txBox="1"/>
          <p:nvPr>
            <p:ph idx="8" type="subTitle"/>
          </p:nvPr>
        </p:nvSpPr>
        <p:spPr>
          <a:xfrm>
            <a:off x="68841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7" name="Google Shape;117;p14"/>
          <p:cNvSpPr txBox="1"/>
          <p:nvPr>
            <p:ph idx="9"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18" name="Google Shape;118;p1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1_1">
    <p:spTree>
      <p:nvGrpSpPr>
        <p:cNvPr id="119" name="Shape 119"/>
        <p:cNvGrpSpPr/>
        <p:nvPr/>
      </p:nvGrpSpPr>
      <p:grpSpPr>
        <a:xfrm>
          <a:off x="0" y="0"/>
          <a:ext cx="0" cy="0"/>
          <a:chOff x="0" y="0"/>
          <a:chExt cx="0" cy="0"/>
        </a:xfrm>
      </p:grpSpPr>
      <p:sp>
        <p:nvSpPr>
          <p:cNvPr id="120" name="Google Shape;120;p1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5"/>
          <p:cNvSpPr txBox="1"/>
          <p:nvPr>
            <p:ph idx="1" type="subTitle"/>
          </p:nvPr>
        </p:nvSpPr>
        <p:spPr>
          <a:xfrm>
            <a:off x="14568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2" name="Google Shape;122;p15"/>
          <p:cNvSpPr txBox="1"/>
          <p:nvPr>
            <p:ph idx="2" type="subTitle"/>
          </p:nvPr>
        </p:nvSpPr>
        <p:spPr>
          <a:xfrm>
            <a:off x="362815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3" name="Google Shape;123;p15"/>
          <p:cNvSpPr txBox="1"/>
          <p:nvPr>
            <p:ph idx="3" type="subTitle"/>
          </p:nvPr>
        </p:nvSpPr>
        <p:spPr>
          <a:xfrm>
            <a:off x="57995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4" name="Google Shape;124;p15"/>
          <p:cNvSpPr txBox="1"/>
          <p:nvPr>
            <p:ph idx="4" type="subTitle"/>
          </p:nvPr>
        </p:nvSpPr>
        <p:spPr>
          <a:xfrm>
            <a:off x="57995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25" name="Google Shape;125;p1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26" name="Google Shape;126;p15"/>
          <p:cNvSpPr txBox="1"/>
          <p:nvPr>
            <p:ph idx="5" type="subTitle"/>
          </p:nvPr>
        </p:nvSpPr>
        <p:spPr>
          <a:xfrm>
            <a:off x="14568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7" name="Google Shape;127;p15"/>
          <p:cNvSpPr txBox="1"/>
          <p:nvPr>
            <p:ph idx="6" type="subTitle"/>
          </p:nvPr>
        </p:nvSpPr>
        <p:spPr>
          <a:xfrm>
            <a:off x="362815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8" name="Google Shape;128;p15"/>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USTOM_5">
    <p:spTree>
      <p:nvGrpSpPr>
        <p:cNvPr id="129" name="Shape 129"/>
        <p:cNvGrpSpPr/>
        <p:nvPr/>
      </p:nvGrpSpPr>
      <p:grpSpPr>
        <a:xfrm>
          <a:off x="0" y="0"/>
          <a:ext cx="0" cy="0"/>
          <a:chOff x="0" y="0"/>
          <a:chExt cx="0" cy="0"/>
        </a:xfrm>
      </p:grpSpPr>
      <p:sp>
        <p:nvSpPr>
          <p:cNvPr id="130" name="Google Shape;130;p16"/>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1" name="Google Shape;131;p16"/>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2" name="Google Shape;132;p1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6"/>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34" name="Google Shape;134;p16"/>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5" name="Google Shape;135;p16"/>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6" name="Google Shape;136;p16"/>
          <p:cNvSpPr txBox="1"/>
          <p:nvPr>
            <p:ph idx="5" type="subTitle"/>
          </p:nvPr>
        </p:nvSpPr>
        <p:spPr>
          <a:xfrm>
            <a:off x="45720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16"/>
          <p:cNvSpPr txBox="1"/>
          <p:nvPr>
            <p:ph idx="6" type="subTitle"/>
          </p:nvPr>
        </p:nvSpPr>
        <p:spPr>
          <a:xfrm>
            <a:off x="2286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8" name="Google Shape;138;p16"/>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39" name="Google Shape;139;p1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
    <p:bg>
      <p:bgPr>
        <a:solidFill>
          <a:schemeClr val="dk1"/>
        </a:solidFill>
      </p:bgPr>
    </p:bg>
    <p:spTree>
      <p:nvGrpSpPr>
        <p:cNvPr id="140" name="Shape 140"/>
        <p:cNvGrpSpPr/>
        <p:nvPr/>
      </p:nvGrpSpPr>
      <p:grpSpPr>
        <a:xfrm>
          <a:off x="0" y="0"/>
          <a:ext cx="0" cy="0"/>
          <a:chOff x="0" y="0"/>
          <a:chExt cx="0" cy="0"/>
        </a:xfrm>
      </p:grpSpPr>
      <p:sp>
        <p:nvSpPr>
          <p:cNvPr id="141" name="Google Shape;141;p17"/>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2" name="Google Shape;142;p1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44" name="Google Shape;144;p17"/>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CUSTOM_10">
    <p:bg>
      <p:bgPr>
        <a:solidFill>
          <a:schemeClr val="dk1"/>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7" name="Google Shape;147;p18"/>
          <p:cNvSpPr txBox="1"/>
          <p:nvPr>
            <p:ph idx="2"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8" name="Google Shape;148;p1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 name="Google Shape;149;p18"/>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6">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225750" y="1212350"/>
            <a:ext cx="8692500" cy="3472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52" name="Google Shape;152;p1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54" name="Google Shape;154;p19"/>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cxnSp>
        <p:nvCxnSpPr>
          <p:cNvPr id="155" name="Google Shape;155;p19"/>
          <p:cNvCxnSpPr/>
          <p:nvPr/>
        </p:nvCxnSpPr>
        <p:spPr>
          <a:xfrm flipH="1" rot="10800000">
            <a:off x="225750" y="12123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p:cSld name="CUSTOM_7">
    <p:spTree>
      <p:nvGrpSpPr>
        <p:cNvPr id="156" name="Shape 156"/>
        <p:cNvGrpSpPr/>
        <p:nvPr/>
      </p:nvGrpSpPr>
      <p:grpSpPr>
        <a:xfrm>
          <a:off x="0" y="0"/>
          <a:ext cx="0" cy="0"/>
          <a:chOff x="0" y="0"/>
          <a:chExt cx="0" cy="0"/>
        </a:xfrm>
      </p:grpSpPr>
      <p:sp>
        <p:nvSpPr>
          <p:cNvPr id="157" name="Google Shape;157;p2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 name="Google Shape;159;p20"/>
          <p:cNvSpPr/>
          <p:nvPr>
            <p:ph idx="2" type="pic"/>
          </p:nvPr>
        </p:nvSpPr>
        <p:spPr>
          <a:xfrm>
            <a:off x="6777063" y="1017650"/>
            <a:ext cx="1582800" cy="1582800"/>
          </a:xfrm>
          <a:prstGeom prst="rect">
            <a:avLst/>
          </a:prstGeom>
          <a:noFill/>
          <a:ln>
            <a:noFill/>
          </a:ln>
        </p:spPr>
      </p:sp>
      <p:sp>
        <p:nvSpPr>
          <p:cNvPr id="160" name="Google Shape;160;p20"/>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61" name="Google Shape;161;p2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20" name="Shape 20"/>
        <p:cNvGrpSpPr/>
        <p:nvPr/>
      </p:nvGrpSpPr>
      <p:grpSpPr>
        <a:xfrm>
          <a:off x="0" y="0"/>
          <a:ext cx="0" cy="0"/>
          <a:chOff x="0" y="0"/>
          <a:chExt cx="0" cy="0"/>
        </a:xfrm>
      </p:grpSpPr>
      <p:sp>
        <p:nvSpPr>
          <p:cNvPr id="21" name="Google Shape;21;p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3" name="Google Shape;23;p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4" name="Google Shape;24;p3"/>
          <p:cNvSpPr txBox="1"/>
          <p:nvPr>
            <p:ph idx="1" type="subTitle"/>
          </p:nvPr>
        </p:nvSpPr>
        <p:spPr>
          <a:xfrm>
            <a:off x="228600" y="2866225"/>
            <a:ext cx="62328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7_1">
    <p:spTree>
      <p:nvGrpSpPr>
        <p:cNvPr id="162" name="Shape 162"/>
        <p:cNvGrpSpPr/>
        <p:nvPr/>
      </p:nvGrpSpPr>
      <p:grpSpPr>
        <a:xfrm>
          <a:off x="0" y="0"/>
          <a:ext cx="0" cy="0"/>
          <a:chOff x="0" y="0"/>
          <a:chExt cx="0" cy="0"/>
        </a:xfrm>
      </p:grpSpPr>
      <p:sp>
        <p:nvSpPr>
          <p:cNvPr id="163" name="Google Shape;163;p2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1"/>
          <p:cNvSpPr/>
          <p:nvPr/>
        </p:nvSpPr>
        <p:spPr>
          <a:xfrm>
            <a:off x="7005675" y="789050"/>
            <a:ext cx="1582800" cy="15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1"/>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21"/>
          <p:cNvSpPr/>
          <p:nvPr>
            <p:ph idx="2" type="pic"/>
          </p:nvPr>
        </p:nvSpPr>
        <p:spPr>
          <a:xfrm>
            <a:off x="6777063" y="1017650"/>
            <a:ext cx="1582800" cy="1582800"/>
          </a:xfrm>
          <a:prstGeom prst="rect">
            <a:avLst/>
          </a:prstGeom>
          <a:noFill/>
          <a:ln>
            <a:noFill/>
          </a:ln>
        </p:spPr>
      </p:sp>
      <p:cxnSp>
        <p:nvCxnSpPr>
          <p:cNvPr id="167" name="Google Shape;167;p2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8">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2"/>
          <p:cNvSpPr txBox="1"/>
          <p:nvPr>
            <p:ph type="title"/>
          </p:nvPr>
        </p:nvSpPr>
        <p:spPr>
          <a:xfrm>
            <a:off x="228600" y="1549575"/>
            <a:ext cx="7938000" cy="2286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 name="Google Shape;171;p22"/>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72" name="Google Shape;172;p2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_1">
    <p:spTree>
      <p:nvGrpSpPr>
        <p:cNvPr id="173" name="Shape 173"/>
        <p:cNvGrpSpPr/>
        <p:nvPr/>
      </p:nvGrpSpPr>
      <p:grpSpPr>
        <a:xfrm>
          <a:off x="0" y="0"/>
          <a:ext cx="0" cy="0"/>
          <a:chOff x="0" y="0"/>
          <a:chExt cx="0" cy="0"/>
        </a:xfrm>
      </p:grpSpPr>
      <p:sp>
        <p:nvSpPr>
          <p:cNvPr id="174" name="Google Shape;174;p2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75" name="Google Shape;175;p2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3"/>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8_1_1">
    <p:spTree>
      <p:nvGrpSpPr>
        <p:cNvPr id="177" name="Shape 177"/>
        <p:cNvGrpSpPr/>
        <p:nvPr/>
      </p:nvGrpSpPr>
      <p:grpSpPr>
        <a:xfrm>
          <a:off x="0" y="0"/>
          <a:ext cx="0" cy="0"/>
          <a:chOff x="0" y="0"/>
          <a:chExt cx="0" cy="0"/>
        </a:xfrm>
      </p:grpSpPr>
      <p:sp>
        <p:nvSpPr>
          <p:cNvPr id="178" name="Google Shape;178;p2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79" name="Google Shape;179;p2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24"/>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ONE_COLUMN_TEXT">
    <p:spTree>
      <p:nvGrpSpPr>
        <p:cNvPr id="181" name="Shape 181"/>
        <p:cNvGrpSpPr/>
        <p:nvPr/>
      </p:nvGrpSpPr>
      <p:grpSpPr>
        <a:xfrm>
          <a:off x="0" y="0"/>
          <a:ext cx="0" cy="0"/>
          <a:chOff x="0" y="0"/>
          <a:chExt cx="0" cy="0"/>
        </a:xfrm>
      </p:grpSpPr>
      <p:sp>
        <p:nvSpPr>
          <p:cNvPr id="182" name="Google Shape;182;p2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5"/>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84" name="Google Shape;184;p25"/>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85" name="Google Shape;185;p2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86" name="Google Shape;186;p2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ONE_COLUMN_TEXT_2">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6"/>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0" name="Google Shape;190;p26"/>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91" name="Google Shape;191;p2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ONE_COLUMN_TEXT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txBox="1"/>
          <p:nvPr>
            <p:ph type="title"/>
          </p:nvPr>
        </p:nvSpPr>
        <p:spPr>
          <a:xfrm>
            <a:off x="228600" y="2089772"/>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5" name="Google Shape;195;p27"/>
          <p:cNvSpPr txBox="1"/>
          <p:nvPr>
            <p:ph idx="1" type="subTitle"/>
          </p:nvPr>
        </p:nvSpPr>
        <p:spPr>
          <a:xfrm>
            <a:off x="6074275" y="1004700"/>
            <a:ext cx="25587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96" name="Google Shape;196;p27"/>
          <p:cNvSpPr txBox="1"/>
          <p:nvPr>
            <p:ph idx="2" type="subTitle"/>
          </p:nvPr>
        </p:nvSpPr>
        <p:spPr>
          <a:xfrm>
            <a:off x="4292700" y="1004700"/>
            <a:ext cx="1671000" cy="31341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None/>
              <a:defRPr b="1"/>
            </a:lvl1pPr>
            <a:lvl2pPr lvl="1" algn="r">
              <a:spcBef>
                <a:spcPts val="0"/>
              </a:spcBef>
              <a:spcAft>
                <a:spcPts val="0"/>
              </a:spcAft>
              <a:buSzPts val="2000"/>
              <a:buNone/>
              <a:defRPr b="1"/>
            </a:lvl2pPr>
            <a:lvl3pPr lvl="2" algn="r">
              <a:spcBef>
                <a:spcPts val="0"/>
              </a:spcBef>
              <a:spcAft>
                <a:spcPts val="0"/>
              </a:spcAft>
              <a:buSzPts val="2000"/>
              <a:buNone/>
              <a:defRPr b="1"/>
            </a:lvl3pPr>
            <a:lvl4pPr lvl="3" algn="r">
              <a:spcBef>
                <a:spcPts val="0"/>
              </a:spcBef>
              <a:spcAft>
                <a:spcPts val="0"/>
              </a:spcAft>
              <a:buSzPts val="2000"/>
              <a:buNone/>
              <a:defRPr b="1"/>
            </a:lvl4pPr>
            <a:lvl5pPr lvl="4" algn="r">
              <a:spcBef>
                <a:spcPts val="0"/>
              </a:spcBef>
              <a:spcAft>
                <a:spcPts val="0"/>
              </a:spcAft>
              <a:buSzPts val="2000"/>
              <a:buNone/>
              <a:defRPr b="1"/>
            </a:lvl5pPr>
            <a:lvl6pPr lvl="5" algn="r">
              <a:spcBef>
                <a:spcPts val="0"/>
              </a:spcBef>
              <a:spcAft>
                <a:spcPts val="0"/>
              </a:spcAft>
              <a:buSzPts val="2000"/>
              <a:buNone/>
              <a:defRPr b="1"/>
            </a:lvl6pPr>
            <a:lvl7pPr lvl="6" algn="r">
              <a:spcBef>
                <a:spcPts val="0"/>
              </a:spcBef>
              <a:spcAft>
                <a:spcPts val="0"/>
              </a:spcAft>
              <a:buSzPts val="2000"/>
              <a:buNone/>
              <a:defRPr b="1"/>
            </a:lvl7pPr>
            <a:lvl8pPr lvl="7" algn="r">
              <a:spcBef>
                <a:spcPts val="0"/>
              </a:spcBef>
              <a:spcAft>
                <a:spcPts val="0"/>
              </a:spcAft>
              <a:buSzPts val="2000"/>
              <a:buNone/>
              <a:defRPr b="1"/>
            </a:lvl8pPr>
            <a:lvl9pPr lvl="8" algn="r">
              <a:spcBef>
                <a:spcPts val="0"/>
              </a:spcBef>
              <a:spcAft>
                <a:spcPts val="0"/>
              </a:spcAft>
              <a:buSzPts val="2000"/>
              <a:buNone/>
              <a:defRPr b="1"/>
            </a:lvl9pPr>
          </a:lstStyle>
          <a:p/>
        </p:txBody>
      </p:sp>
      <p:sp>
        <p:nvSpPr>
          <p:cNvPr id="197" name="Google Shape;197;p27"/>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8" name="Google Shape;198;p2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p:cSld name="CUSTOM_4">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2" name="Google Shape;202;p28"/>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3" name="Google Shape;203;p28"/>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4" name="Google Shape;204;p28"/>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05" name="Google Shape;205;p2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9" name="Google Shape;209;p29"/>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10" name="Google Shape;210;p29"/>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11" name="Google Shape;211;p2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mage boards">
  <p:cSld name="CUSTOM_1">
    <p:spTree>
      <p:nvGrpSpPr>
        <p:cNvPr id="212" name="Shape 212"/>
        <p:cNvGrpSpPr/>
        <p:nvPr/>
      </p:nvGrpSpPr>
      <p:grpSpPr>
        <a:xfrm>
          <a:off x="0" y="0"/>
          <a:ext cx="0" cy="0"/>
          <a:chOff x="0" y="0"/>
          <a:chExt cx="0" cy="0"/>
        </a:xfrm>
      </p:grpSpPr>
      <p:sp>
        <p:nvSpPr>
          <p:cNvPr id="213" name="Google Shape;213;p3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30"/>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15" name="Google Shape;215;p30"/>
          <p:cNvSpPr/>
          <p:nvPr>
            <p:ph idx="2" type="pic"/>
          </p:nvPr>
        </p:nvSpPr>
        <p:spPr>
          <a:xfrm>
            <a:off x="228600" y="1870200"/>
            <a:ext cx="2024400" cy="2314200"/>
          </a:xfrm>
          <a:prstGeom prst="rect">
            <a:avLst/>
          </a:prstGeom>
          <a:noFill/>
          <a:ln>
            <a:noFill/>
          </a:ln>
        </p:spPr>
      </p:sp>
      <p:sp>
        <p:nvSpPr>
          <p:cNvPr id="216" name="Google Shape;216;p30"/>
          <p:cNvSpPr/>
          <p:nvPr>
            <p:ph idx="3" type="pic"/>
          </p:nvPr>
        </p:nvSpPr>
        <p:spPr>
          <a:xfrm>
            <a:off x="3864875" y="1870200"/>
            <a:ext cx="3561900" cy="2314200"/>
          </a:xfrm>
          <a:prstGeom prst="rect">
            <a:avLst/>
          </a:prstGeom>
          <a:noFill/>
          <a:ln>
            <a:noFill/>
          </a:ln>
        </p:spPr>
      </p:sp>
      <p:sp>
        <p:nvSpPr>
          <p:cNvPr id="217" name="Google Shape;217;p30"/>
          <p:cNvSpPr/>
          <p:nvPr>
            <p:ph idx="4" type="pic"/>
          </p:nvPr>
        </p:nvSpPr>
        <p:spPr>
          <a:xfrm>
            <a:off x="7547700" y="1870200"/>
            <a:ext cx="1367700" cy="2314200"/>
          </a:xfrm>
          <a:prstGeom prst="rect">
            <a:avLst/>
          </a:prstGeom>
          <a:noFill/>
          <a:ln>
            <a:noFill/>
          </a:ln>
        </p:spPr>
      </p:sp>
      <p:sp>
        <p:nvSpPr>
          <p:cNvPr id="218" name="Google Shape;218;p30"/>
          <p:cNvSpPr/>
          <p:nvPr>
            <p:ph idx="5" type="pic"/>
          </p:nvPr>
        </p:nvSpPr>
        <p:spPr>
          <a:xfrm>
            <a:off x="2375088" y="1870200"/>
            <a:ext cx="1367700" cy="2314200"/>
          </a:xfrm>
          <a:prstGeom prst="rect">
            <a:avLst/>
          </a:prstGeom>
          <a:noFill/>
          <a:ln>
            <a:noFill/>
          </a:ln>
        </p:spPr>
      </p:sp>
      <p:sp>
        <p:nvSpPr>
          <p:cNvPr id="219" name="Google Shape;219;p30"/>
          <p:cNvSpPr txBox="1"/>
          <p:nvPr>
            <p:ph idx="6"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0" name="Google Shape;220;p30"/>
          <p:cNvSpPr txBox="1"/>
          <p:nvPr>
            <p:ph idx="7"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21" name="Google Shape;221;p3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25" name="Shape 25"/>
        <p:cNvGrpSpPr/>
        <p:nvPr/>
      </p:nvGrpSpPr>
      <p:grpSpPr>
        <a:xfrm>
          <a:off x="0" y="0"/>
          <a:ext cx="0" cy="0"/>
          <a:chOff x="0" y="0"/>
          <a:chExt cx="0" cy="0"/>
        </a:xfrm>
      </p:grpSpPr>
      <p:sp>
        <p:nvSpPr>
          <p:cNvPr id="26" name="Google Shape;26;p4"/>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7" name="Google Shape;27;p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9" name="Google Shape;29;p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boards">
  <p:cSld name="CUSTOM_1_1">
    <p:spTree>
      <p:nvGrpSpPr>
        <p:cNvPr id="222" name="Shape 222"/>
        <p:cNvGrpSpPr/>
        <p:nvPr/>
      </p:nvGrpSpPr>
      <p:grpSpPr>
        <a:xfrm>
          <a:off x="0" y="0"/>
          <a:ext cx="0" cy="0"/>
          <a:chOff x="0" y="0"/>
          <a:chExt cx="0" cy="0"/>
        </a:xfrm>
      </p:grpSpPr>
      <p:sp>
        <p:nvSpPr>
          <p:cNvPr id="223" name="Google Shape;223;p3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25" name="Google Shape;225;p31"/>
          <p:cNvSpPr/>
          <p:nvPr>
            <p:ph idx="2" type="pic"/>
          </p:nvPr>
        </p:nvSpPr>
        <p:spPr>
          <a:xfrm>
            <a:off x="228600" y="1617150"/>
            <a:ext cx="2820300" cy="2820300"/>
          </a:xfrm>
          <a:prstGeom prst="rect">
            <a:avLst/>
          </a:prstGeom>
          <a:noFill/>
          <a:ln>
            <a:noFill/>
          </a:ln>
        </p:spPr>
      </p:sp>
      <p:sp>
        <p:nvSpPr>
          <p:cNvPr id="226" name="Google Shape;226;p31"/>
          <p:cNvSpPr/>
          <p:nvPr>
            <p:ph idx="3" type="pic"/>
          </p:nvPr>
        </p:nvSpPr>
        <p:spPr>
          <a:xfrm>
            <a:off x="3161800" y="1617150"/>
            <a:ext cx="2820300" cy="2820300"/>
          </a:xfrm>
          <a:prstGeom prst="rect">
            <a:avLst/>
          </a:prstGeom>
          <a:noFill/>
          <a:ln>
            <a:noFill/>
          </a:ln>
        </p:spPr>
      </p:sp>
      <p:sp>
        <p:nvSpPr>
          <p:cNvPr id="227" name="Google Shape;227;p31"/>
          <p:cNvSpPr/>
          <p:nvPr>
            <p:ph idx="4" type="pic"/>
          </p:nvPr>
        </p:nvSpPr>
        <p:spPr>
          <a:xfrm>
            <a:off x="6095000" y="1617150"/>
            <a:ext cx="2820300" cy="2820300"/>
          </a:xfrm>
          <a:prstGeom prst="rect">
            <a:avLst/>
          </a:prstGeom>
          <a:noFill/>
          <a:ln>
            <a:noFill/>
          </a:ln>
        </p:spPr>
      </p:sp>
      <p:sp>
        <p:nvSpPr>
          <p:cNvPr id="228" name="Google Shape;228;p31"/>
          <p:cNvSpPr txBox="1"/>
          <p:nvPr>
            <p:ph idx="5"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9" name="Google Shape;229;p31"/>
          <p:cNvSpPr txBox="1"/>
          <p:nvPr>
            <p:ph idx="6"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0" name="Google Shape;230;p3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p:cSld name="CUSTOM_1_1_1">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2"/>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4" name="Google Shape;234;p32"/>
          <p:cNvSpPr/>
          <p:nvPr>
            <p:ph idx="2" type="pic"/>
          </p:nvPr>
        </p:nvSpPr>
        <p:spPr>
          <a:xfrm>
            <a:off x="4633050" y="1617150"/>
            <a:ext cx="4282500" cy="2820300"/>
          </a:xfrm>
          <a:prstGeom prst="rect">
            <a:avLst/>
          </a:prstGeom>
          <a:noFill/>
          <a:ln>
            <a:noFill/>
          </a:ln>
        </p:spPr>
      </p:sp>
      <p:sp>
        <p:nvSpPr>
          <p:cNvPr id="235" name="Google Shape;235;p32"/>
          <p:cNvSpPr/>
          <p:nvPr>
            <p:ph idx="3" type="pic"/>
          </p:nvPr>
        </p:nvSpPr>
        <p:spPr>
          <a:xfrm>
            <a:off x="228600" y="1617150"/>
            <a:ext cx="4282500" cy="2820300"/>
          </a:xfrm>
          <a:prstGeom prst="rect">
            <a:avLst/>
          </a:prstGeom>
          <a:noFill/>
          <a:ln>
            <a:noFill/>
          </a:ln>
        </p:spPr>
      </p:sp>
      <p:sp>
        <p:nvSpPr>
          <p:cNvPr id="236" name="Google Shape;236;p3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37" name="Google Shape;237;p32"/>
          <p:cNvSpPr txBox="1"/>
          <p:nvPr>
            <p:ph idx="5"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8" name="Google Shape;238;p3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vertical">
  <p:cSld name="CUSTOM_1_1_1_1">
    <p:spTree>
      <p:nvGrpSpPr>
        <p:cNvPr id="239" name="Shape 239"/>
        <p:cNvGrpSpPr/>
        <p:nvPr/>
      </p:nvGrpSpPr>
      <p:grpSpPr>
        <a:xfrm>
          <a:off x="0" y="0"/>
          <a:ext cx="0" cy="0"/>
          <a:chOff x="0" y="0"/>
          <a:chExt cx="0" cy="0"/>
        </a:xfrm>
      </p:grpSpPr>
      <p:sp>
        <p:nvSpPr>
          <p:cNvPr id="240" name="Google Shape;240;p33"/>
          <p:cNvSpPr/>
          <p:nvPr>
            <p:ph idx="2" type="pic"/>
          </p:nvPr>
        </p:nvSpPr>
        <p:spPr>
          <a:xfrm>
            <a:off x="3161800" y="164350"/>
            <a:ext cx="2820300" cy="4304700"/>
          </a:xfrm>
          <a:prstGeom prst="rect">
            <a:avLst/>
          </a:prstGeom>
          <a:noFill/>
          <a:ln>
            <a:noFill/>
          </a:ln>
        </p:spPr>
      </p:sp>
      <p:sp>
        <p:nvSpPr>
          <p:cNvPr id="241" name="Google Shape;241;p33"/>
          <p:cNvSpPr/>
          <p:nvPr>
            <p:ph idx="3" type="pic"/>
          </p:nvPr>
        </p:nvSpPr>
        <p:spPr>
          <a:xfrm>
            <a:off x="6095100" y="164350"/>
            <a:ext cx="2820300" cy="4304700"/>
          </a:xfrm>
          <a:prstGeom prst="rect">
            <a:avLst/>
          </a:prstGeom>
          <a:noFill/>
          <a:ln>
            <a:noFill/>
          </a:ln>
        </p:spPr>
      </p:sp>
      <p:sp>
        <p:nvSpPr>
          <p:cNvPr id="242" name="Google Shape;242;p3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3"/>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4" name="Google Shape;244;p33"/>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45" name="Google Shape;245;p33"/>
          <p:cNvSpPr txBox="1"/>
          <p:nvPr>
            <p:ph idx="5"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46" name="Google Shape;246;p3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7" name="Shape 247"/>
        <p:cNvGrpSpPr/>
        <p:nvPr/>
      </p:nvGrpSpPr>
      <p:grpSpPr>
        <a:xfrm>
          <a:off x="0" y="0"/>
          <a:ext cx="0" cy="0"/>
          <a:chOff x="0" y="0"/>
          <a:chExt cx="0" cy="0"/>
        </a:xfrm>
      </p:grpSpPr>
      <p:sp>
        <p:nvSpPr>
          <p:cNvPr id="248" name="Google Shape;24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quare image board">
  <p:cSld name="CUSTOM_1_1_1_1_1">
    <p:spTree>
      <p:nvGrpSpPr>
        <p:cNvPr id="250" name="Shape 250"/>
        <p:cNvGrpSpPr/>
        <p:nvPr/>
      </p:nvGrpSpPr>
      <p:grpSpPr>
        <a:xfrm>
          <a:off x="0" y="0"/>
          <a:ext cx="0" cy="0"/>
          <a:chOff x="0" y="0"/>
          <a:chExt cx="0" cy="0"/>
        </a:xfrm>
      </p:grpSpPr>
      <p:sp>
        <p:nvSpPr>
          <p:cNvPr id="251" name="Google Shape;251;p35"/>
          <p:cNvSpPr/>
          <p:nvPr>
            <p:ph idx="2" type="pic"/>
          </p:nvPr>
        </p:nvSpPr>
        <p:spPr>
          <a:xfrm>
            <a:off x="4569950" y="164350"/>
            <a:ext cx="4343100" cy="4304700"/>
          </a:xfrm>
          <a:prstGeom prst="rect">
            <a:avLst/>
          </a:prstGeom>
          <a:noFill/>
          <a:ln>
            <a:noFill/>
          </a:ln>
        </p:spPr>
      </p:sp>
      <p:sp>
        <p:nvSpPr>
          <p:cNvPr id="252" name="Google Shape;252;p3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5"/>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4" name="Google Shape;254;p35"/>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55" name="Google Shape;255;p35"/>
          <p:cNvSpPr txBox="1"/>
          <p:nvPr>
            <p:ph idx="4"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56" name="Google Shape;256;p3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landscape image board">
  <p:cSld name="CUSTOM_1_1_1_1_1_1">
    <p:spTree>
      <p:nvGrpSpPr>
        <p:cNvPr id="257" name="Shape 257"/>
        <p:cNvGrpSpPr/>
        <p:nvPr/>
      </p:nvGrpSpPr>
      <p:grpSpPr>
        <a:xfrm>
          <a:off x="0" y="0"/>
          <a:ext cx="0" cy="0"/>
          <a:chOff x="0" y="0"/>
          <a:chExt cx="0" cy="0"/>
        </a:xfrm>
      </p:grpSpPr>
      <p:sp>
        <p:nvSpPr>
          <p:cNvPr id="258" name="Google Shape;258;p36"/>
          <p:cNvSpPr/>
          <p:nvPr>
            <p:ph idx="2" type="pic"/>
          </p:nvPr>
        </p:nvSpPr>
        <p:spPr>
          <a:xfrm>
            <a:off x="3161800" y="164350"/>
            <a:ext cx="5751300" cy="4304700"/>
          </a:xfrm>
          <a:prstGeom prst="rect">
            <a:avLst/>
          </a:prstGeom>
          <a:noFill/>
          <a:ln>
            <a:noFill/>
          </a:ln>
        </p:spPr>
      </p:sp>
      <p:sp>
        <p:nvSpPr>
          <p:cNvPr id="259" name="Google Shape;259;p3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6"/>
          <p:cNvSpPr txBox="1"/>
          <p:nvPr>
            <p:ph idx="1" type="subTitle"/>
          </p:nvPr>
        </p:nvSpPr>
        <p:spPr>
          <a:xfrm>
            <a:off x="228600" y="3290275"/>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1" name="Google Shape;261;p3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2" name="Google Shape;262;p36"/>
          <p:cNvSpPr txBox="1"/>
          <p:nvPr>
            <p:ph idx="4"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3" name="Google Shape;263;p3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CUSTOM_1_1_1_1_1_1_2">
    <p:spTree>
      <p:nvGrpSpPr>
        <p:cNvPr id="264" name="Shape 264"/>
        <p:cNvGrpSpPr/>
        <p:nvPr/>
      </p:nvGrpSpPr>
      <p:grpSpPr>
        <a:xfrm>
          <a:off x="0" y="0"/>
          <a:ext cx="0" cy="0"/>
          <a:chOff x="0" y="0"/>
          <a:chExt cx="0" cy="0"/>
        </a:xfrm>
      </p:grpSpPr>
      <p:sp>
        <p:nvSpPr>
          <p:cNvPr id="265" name="Google Shape;265;p37"/>
          <p:cNvSpPr/>
          <p:nvPr>
            <p:ph idx="2" type="pic"/>
          </p:nvPr>
        </p:nvSpPr>
        <p:spPr>
          <a:xfrm>
            <a:off x="3161800" y="164350"/>
            <a:ext cx="5751300" cy="4304700"/>
          </a:xfrm>
          <a:prstGeom prst="rect">
            <a:avLst/>
          </a:prstGeom>
          <a:noFill/>
          <a:ln>
            <a:noFill/>
          </a:ln>
        </p:spPr>
      </p:sp>
      <p:sp>
        <p:nvSpPr>
          <p:cNvPr id="266" name="Google Shape;266;p3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8" name="Google Shape;268;p37"/>
          <p:cNvSpPr txBox="1"/>
          <p:nvPr>
            <p:ph idx="3"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9" name="Google Shape;269;p3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70" name="Google Shape;270;p37"/>
          <p:cNvSpPr txBox="1"/>
          <p:nvPr>
            <p:ph type="title"/>
          </p:nvPr>
        </p:nvSpPr>
        <p:spPr>
          <a:xfrm>
            <a:off x="228600" y="164350"/>
            <a:ext cx="2670300" cy="2873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3" name="Google Shape;273;p3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75" name="Shape 275"/>
        <p:cNvGrpSpPr/>
        <p:nvPr/>
      </p:nvGrpSpPr>
      <p:grpSpPr>
        <a:xfrm>
          <a:off x="0" y="0"/>
          <a:ext cx="0" cy="0"/>
          <a:chOff x="0" y="0"/>
          <a:chExt cx="0" cy="0"/>
        </a:xfrm>
      </p:grpSpPr>
      <p:sp>
        <p:nvSpPr>
          <p:cNvPr id="276" name="Google Shape;276;p3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8" name="Google Shape;278;p3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79" name="Google Shape;279;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2">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3" name="Google Shape;283;p4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84" name="Google Shape;284;p40"/>
          <p:cNvSpPr/>
          <p:nvPr>
            <p:ph idx="2" type="pic"/>
          </p:nvPr>
        </p:nvSpPr>
        <p:spPr>
          <a:xfrm>
            <a:off x="4992024" y="1152775"/>
            <a:ext cx="3840300" cy="3416400"/>
          </a:xfrm>
          <a:prstGeom prst="rect">
            <a:avLst/>
          </a:prstGeom>
          <a:noFill/>
          <a:ln>
            <a:noFill/>
          </a:ln>
        </p:spPr>
      </p:sp>
      <p:sp>
        <p:nvSpPr>
          <p:cNvPr id="285" name="Google Shape;28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0" name="Shape 30"/>
        <p:cNvGrpSpPr/>
        <p:nvPr/>
      </p:nvGrpSpPr>
      <p:grpSpPr>
        <a:xfrm>
          <a:off x="0" y="0"/>
          <a:ext cx="0" cy="0"/>
          <a:chOff x="0" y="0"/>
          <a:chExt cx="0" cy="0"/>
        </a:xfrm>
      </p:grpSpPr>
      <p:sp>
        <p:nvSpPr>
          <p:cNvPr id="31" name="Google Shape;31;p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ph idx="1" type="subTitle"/>
          </p:nvPr>
        </p:nvSpPr>
        <p:spPr>
          <a:xfrm>
            <a:off x="228600" y="167750"/>
            <a:ext cx="5257800" cy="3105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3" name="Google Shape;33;p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4" name="Google Shape;34;p5"/>
          <p:cNvCxnSpPr/>
          <p:nvPr/>
        </p:nvCxnSpPr>
        <p:spPr>
          <a:xfrm>
            <a:off x="228600" y="478125"/>
            <a:ext cx="8686800" cy="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3456">
          <p15:clr>
            <a:srgbClr val="E46962"/>
          </p15:clr>
        </p15:guide>
        <p15:guide id="2" pos="4752">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1">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1"/>
          <p:cNvSpPr/>
          <p:nvPr>
            <p:ph idx="2" type="pic"/>
          </p:nvPr>
        </p:nvSpPr>
        <p:spPr>
          <a:xfrm>
            <a:off x="4633050" y="1196050"/>
            <a:ext cx="4282500" cy="1761000"/>
          </a:xfrm>
          <a:prstGeom prst="rect">
            <a:avLst/>
          </a:prstGeom>
          <a:noFill/>
          <a:ln>
            <a:noFill/>
          </a:ln>
        </p:spPr>
      </p:sp>
      <p:sp>
        <p:nvSpPr>
          <p:cNvPr id="289" name="Google Shape;289;p41"/>
          <p:cNvSpPr/>
          <p:nvPr>
            <p:ph idx="3" type="pic"/>
          </p:nvPr>
        </p:nvSpPr>
        <p:spPr>
          <a:xfrm>
            <a:off x="228600" y="1196050"/>
            <a:ext cx="4282500" cy="1761000"/>
          </a:xfrm>
          <a:prstGeom prst="rect">
            <a:avLst/>
          </a:prstGeom>
          <a:noFill/>
          <a:ln>
            <a:noFill/>
          </a:ln>
        </p:spPr>
      </p:sp>
      <p:cxnSp>
        <p:nvCxnSpPr>
          <p:cNvPr id="290" name="Google Shape;290;p4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4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2" name="Google Shape;292;p4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3" name="Google Shape;293;p41"/>
          <p:cNvSpPr txBox="1"/>
          <p:nvPr>
            <p:ph idx="4"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294" name="Google Shape;294;p41"/>
          <p:cNvSpPr txBox="1"/>
          <p:nvPr>
            <p:ph idx="5" type="body"/>
          </p:nvPr>
        </p:nvSpPr>
        <p:spPr>
          <a:xfrm>
            <a:off x="46330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5" name="Google Shape;295;p41"/>
          <p:cNvSpPr txBox="1"/>
          <p:nvPr>
            <p:ph idx="6" type="subTitle"/>
          </p:nvPr>
        </p:nvSpPr>
        <p:spPr>
          <a:xfrm>
            <a:off x="46330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1_1">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98" name="Google Shape;298;p4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42"/>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 name="Google Shape;300;p42"/>
          <p:cNvSpPr/>
          <p:nvPr>
            <p:ph idx="2" type="pic"/>
          </p:nvPr>
        </p:nvSpPr>
        <p:spPr>
          <a:xfrm>
            <a:off x="228600" y="1196050"/>
            <a:ext cx="2820300" cy="1761000"/>
          </a:xfrm>
          <a:prstGeom prst="rect">
            <a:avLst/>
          </a:prstGeom>
          <a:noFill/>
          <a:ln>
            <a:noFill/>
          </a:ln>
        </p:spPr>
      </p:sp>
      <p:sp>
        <p:nvSpPr>
          <p:cNvPr id="301" name="Google Shape;301;p42"/>
          <p:cNvSpPr/>
          <p:nvPr>
            <p:ph idx="3" type="pic"/>
          </p:nvPr>
        </p:nvSpPr>
        <p:spPr>
          <a:xfrm>
            <a:off x="3161800" y="1196050"/>
            <a:ext cx="2820300" cy="1761000"/>
          </a:xfrm>
          <a:prstGeom prst="rect">
            <a:avLst/>
          </a:prstGeom>
          <a:noFill/>
          <a:ln>
            <a:noFill/>
          </a:ln>
        </p:spPr>
      </p:sp>
      <p:sp>
        <p:nvSpPr>
          <p:cNvPr id="302" name="Google Shape;302;p42"/>
          <p:cNvSpPr/>
          <p:nvPr>
            <p:ph idx="4" type="pic"/>
          </p:nvPr>
        </p:nvSpPr>
        <p:spPr>
          <a:xfrm>
            <a:off x="6095000" y="1196050"/>
            <a:ext cx="2820300" cy="1761000"/>
          </a:xfrm>
          <a:prstGeom prst="rect">
            <a:avLst/>
          </a:prstGeom>
          <a:noFill/>
          <a:ln>
            <a:noFill/>
          </a:ln>
        </p:spPr>
      </p:sp>
      <p:sp>
        <p:nvSpPr>
          <p:cNvPr id="303" name="Google Shape;303;p42"/>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4" name="Google Shape;304;p42"/>
          <p:cNvSpPr txBox="1"/>
          <p:nvPr>
            <p:ph idx="5"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5" name="Google Shape;305;p42"/>
          <p:cNvSpPr txBox="1"/>
          <p:nvPr>
            <p:ph idx="6"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6" name="Google Shape;306;p42"/>
          <p:cNvSpPr txBox="1"/>
          <p:nvPr>
            <p:ph idx="7"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7" name="Google Shape;307;p42"/>
          <p:cNvSpPr txBox="1"/>
          <p:nvPr>
            <p:ph idx="8"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8" name="Google Shape;308;p42"/>
          <p:cNvSpPr txBox="1"/>
          <p:nvPr>
            <p:ph idx="9"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with footer">
  <p:cSld name="CUSTOM_1_1_1_1_1_1_1">
    <p:spTree>
      <p:nvGrpSpPr>
        <p:cNvPr id="309" name="Shape 309"/>
        <p:cNvGrpSpPr/>
        <p:nvPr/>
      </p:nvGrpSpPr>
      <p:grpSpPr>
        <a:xfrm>
          <a:off x="0" y="0"/>
          <a:ext cx="0" cy="0"/>
          <a:chOff x="0" y="0"/>
          <a:chExt cx="0" cy="0"/>
        </a:xfrm>
      </p:grpSpPr>
      <p:sp>
        <p:nvSpPr>
          <p:cNvPr id="310" name="Google Shape;310;p43"/>
          <p:cNvSpPr/>
          <p:nvPr>
            <p:ph idx="2" type="pic"/>
          </p:nvPr>
        </p:nvSpPr>
        <p:spPr>
          <a:xfrm>
            <a:off x="228600" y="164350"/>
            <a:ext cx="8684400" cy="4304700"/>
          </a:xfrm>
          <a:prstGeom prst="rect">
            <a:avLst/>
          </a:prstGeom>
          <a:noFill/>
          <a:ln>
            <a:noFill/>
          </a:ln>
        </p:spPr>
      </p:sp>
      <p:sp>
        <p:nvSpPr>
          <p:cNvPr id="311" name="Google Shape;311;p4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3"/>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13" name="Google Shape;313;p4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
    <p:spTree>
      <p:nvGrpSpPr>
        <p:cNvPr id="314" name="Shape 314"/>
        <p:cNvGrpSpPr/>
        <p:nvPr/>
      </p:nvGrpSpPr>
      <p:grpSpPr>
        <a:xfrm>
          <a:off x="0" y="0"/>
          <a:ext cx="0" cy="0"/>
          <a:chOff x="0" y="0"/>
          <a:chExt cx="0" cy="0"/>
        </a:xfrm>
      </p:grpSpPr>
      <p:sp>
        <p:nvSpPr>
          <p:cNvPr id="315" name="Google Shape;315;p44"/>
          <p:cNvSpPr/>
          <p:nvPr>
            <p:ph idx="2" type="pic"/>
          </p:nvPr>
        </p:nvSpPr>
        <p:spPr>
          <a:xfrm>
            <a:off x="228600" y="164350"/>
            <a:ext cx="8684400" cy="4304700"/>
          </a:xfrm>
          <a:prstGeom prst="rect">
            <a:avLst/>
          </a:prstGeom>
          <a:noFill/>
          <a:ln>
            <a:noFill/>
          </a:ln>
        </p:spPr>
      </p:sp>
      <p:sp>
        <p:nvSpPr>
          <p:cNvPr id="316" name="Google Shape;316;p4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17" name="Google Shape;317;p4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
    <p:spTree>
      <p:nvGrpSpPr>
        <p:cNvPr id="318" name="Shape 318"/>
        <p:cNvGrpSpPr/>
        <p:nvPr/>
      </p:nvGrpSpPr>
      <p:grpSpPr>
        <a:xfrm>
          <a:off x="0" y="0"/>
          <a:ext cx="0" cy="0"/>
          <a:chOff x="0" y="0"/>
          <a:chExt cx="0" cy="0"/>
        </a:xfrm>
      </p:grpSpPr>
      <p:sp>
        <p:nvSpPr>
          <p:cNvPr id="319" name="Google Shape;319;p4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20" name="Google Shape;320;p4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45"/>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 name="Google Shape;322;p45"/>
          <p:cNvSpPr/>
          <p:nvPr>
            <p:ph idx="2" type="pic"/>
          </p:nvPr>
        </p:nvSpPr>
        <p:spPr>
          <a:xfrm>
            <a:off x="228600" y="2598025"/>
            <a:ext cx="2024400" cy="1871100"/>
          </a:xfrm>
          <a:prstGeom prst="rect">
            <a:avLst/>
          </a:prstGeom>
          <a:noFill/>
          <a:ln>
            <a:noFill/>
          </a:ln>
        </p:spPr>
      </p:sp>
      <p:sp>
        <p:nvSpPr>
          <p:cNvPr id="323" name="Google Shape;323;p45"/>
          <p:cNvSpPr/>
          <p:nvPr>
            <p:ph idx="3" type="pic"/>
          </p:nvPr>
        </p:nvSpPr>
        <p:spPr>
          <a:xfrm>
            <a:off x="3864875" y="2598025"/>
            <a:ext cx="3561900" cy="1871100"/>
          </a:xfrm>
          <a:prstGeom prst="rect">
            <a:avLst/>
          </a:prstGeom>
          <a:noFill/>
          <a:ln>
            <a:noFill/>
          </a:ln>
        </p:spPr>
      </p:sp>
      <p:sp>
        <p:nvSpPr>
          <p:cNvPr id="324" name="Google Shape;324;p45"/>
          <p:cNvSpPr/>
          <p:nvPr>
            <p:ph idx="4" type="pic"/>
          </p:nvPr>
        </p:nvSpPr>
        <p:spPr>
          <a:xfrm>
            <a:off x="7547700" y="2598025"/>
            <a:ext cx="1367700" cy="1871100"/>
          </a:xfrm>
          <a:prstGeom prst="rect">
            <a:avLst/>
          </a:prstGeom>
          <a:noFill/>
          <a:ln>
            <a:noFill/>
          </a:ln>
        </p:spPr>
      </p:sp>
      <p:sp>
        <p:nvSpPr>
          <p:cNvPr id="325" name="Google Shape;325;p45"/>
          <p:cNvSpPr/>
          <p:nvPr>
            <p:ph idx="5" type="pic"/>
          </p:nvPr>
        </p:nvSpPr>
        <p:spPr>
          <a:xfrm>
            <a:off x="2375088" y="2598025"/>
            <a:ext cx="1367700" cy="1871100"/>
          </a:xfrm>
          <a:prstGeom prst="rect">
            <a:avLst/>
          </a:prstGeom>
          <a:noFill/>
          <a:ln>
            <a:noFill/>
          </a:ln>
        </p:spPr>
      </p:sp>
      <p:sp>
        <p:nvSpPr>
          <p:cNvPr id="326" name="Google Shape;326;p45"/>
          <p:cNvSpPr/>
          <p:nvPr>
            <p:ph idx="6" type="pic"/>
          </p:nvPr>
        </p:nvSpPr>
        <p:spPr>
          <a:xfrm>
            <a:off x="228600" y="1038850"/>
            <a:ext cx="1003500" cy="1453500"/>
          </a:xfrm>
          <a:prstGeom prst="rect">
            <a:avLst/>
          </a:prstGeom>
          <a:noFill/>
          <a:ln>
            <a:noFill/>
          </a:ln>
        </p:spPr>
      </p:sp>
      <p:sp>
        <p:nvSpPr>
          <p:cNvPr id="327" name="Google Shape;327;p45"/>
          <p:cNvSpPr/>
          <p:nvPr>
            <p:ph idx="7" type="pic"/>
          </p:nvPr>
        </p:nvSpPr>
        <p:spPr>
          <a:xfrm>
            <a:off x="6745975" y="1038850"/>
            <a:ext cx="2169600" cy="1453500"/>
          </a:xfrm>
          <a:prstGeom prst="rect">
            <a:avLst/>
          </a:prstGeom>
          <a:noFill/>
          <a:ln>
            <a:noFill/>
          </a:ln>
        </p:spPr>
      </p:sp>
      <p:sp>
        <p:nvSpPr>
          <p:cNvPr id="328" name="Google Shape;328;p45"/>
          <p:cNvSpPr/>
          <p:nvPr>
            <p:ph idx="8" type="pic"/>
          </p:nvPr>
        </p:nvSpPr>
        <p:spPr>
          <a:xfrm>
            <a:off x="1354150" y="1038850"/>
            <a:ext cx="1502400" cy="1453500"/>
          </a:xfrm>
          <a:prstGeom prst="rect">
            <a:avLst/>
          </a:prstGeom>
          <a:noFill/>
          <a:ln>
            <a:noFill/>
          </a:ln>
        </p:spPr>
      </p:sp>
      <p:sp>
        <p:nvSpPr>
          <p:cNvPr id="329" name="Google Shape;329;p45"/>
          <p:cNvSpPr/>
          <p:nvPr>
            <p:ph idx="9" type="pic"/>
          </p:nvPr>
        </p:nvSpPr>
        <p:spPr>
          <a:xfrm>
            <a:off x="2981410" y="1038850"/>
            <a:ext cx="2196300" cy="1453500"/>
          </a:xfrm>
          <a:prstGeom prst="rect">
            <a:avLst/>
          </a:prstGeom>
          <a:noFill/>
          <a:ln>
            <a:noFill/>
          </a:ln>
        </p:spPr>
      </p:sp>
      <p:sp>
        <p:nvSpPr>
          <p:cNvPr id="330" name="Google Shape;330;p45"/>
          <p:cNvSpPr/>
          <p:nvPr>
            <p:ph idx="13" type="pic"/>
          </p:nvPr>
        </p:nvSpPr>
        <p:spPr>
          <a:xfrm>
            <a:off x="5311004" y="1038850"/>
            <a:ext cx="1301700" cy="14535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image">
  <p:cSld name="CUSTOM_2">
    <p:spTree>
      <p:nvGrpSpPr>
        <p:cNvPr id="331" name="Shape 331"/>
        <p:cNvGrpSpPr/>
        <p:nvPr/>
      </p:nvGrpSpPr>
      <p:grpSpPr>
        <a:xfrm>
          <a:off x="0" y="0"/>
          <a:ext cx="0" cy="0"/>
          <a:chOff x="0" y="0"/>
          <a:chExt cx="0" cy="0"/>
        </a:xfrm>
      </p:grpSpPr>
      <p:sp>
        <p:nvSpPr>
          <p:cNvPr id="332" name="Google Shape;332;p4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6"/>
          <p:cNvSpPr/>
          <p:nvPr>
            <p:ph idx="2" type="pic"/>
          </p:nvPr>
        </p:nvSpPr>
        <p:spPr>
          <a:xfrm>
            <a:off x="228600" y="164350"/>
            <a:ext cx="5751300" cy="4304700"/>
          </a:xfrm>
          <a:prstGeom prst="rect">
            <a:avLst/>
          </a:prstGeom>
          <a:noFill/>
          <a:ln>
            <a:noFill/>
          </a:ln>
        </p:spPr>
      </p:sp>
      <p:sp>
        <p:nvSpPr>
          <p:cNvPr id="334" name="Google Shape;334;p46"/>
          <p:cNvSpPr txBox="1"/>
          <p:nvPr>
            <p:ph type="title"/>
          </p:nvPr>
        </p:nvSpPr>
        <p:spPr>
          <a:xfrm>
            <a:off x="6095100" y="321875"/>
            <a:ext cx="2820300" cy="1520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 name="Google Shape;335;p46"/>
          <p:cNvSpPr txBox="1"/>
          <p:nvPr>
            <p:ph idx="1" type="subTitle"/>
          </p:nvPr>
        </p:nvSpPr>
        <p:spPr>
          <a:xfrm>
            <a:off x="6095100" y="1842575"/>
            <a:ext cx="2820300" cy="26265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6" name="Google Shape;336;p4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37" name="Google Shape;337;p4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_1">
    <p:spTree>
      <p:nvGrpSpPr>
        <p:cNvPr id="338" name="Shape 338"/>
        <p:cNvGrpSpPr/>
        <p:nvPr/>
      </p:nvGrpSpPr>
      <p:grpSpPr>
        <a:xfrm>
          <a:off x="0" y="0"/>
          <a:ext cx="0" cy="0"/>
          <a:chOff x="0" y="0"/>
          <a:chExt cx="0" cy="0"/>
        </a:xfrm>
      </p:grpSpPr>
      <p:sp>
        <p:nvSpPr>
          <p:cNvPr id="339" name="Google Shape;339;p4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4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7"/>
          <p:cNvSpPr txBox="1"/>
          <p:nvPr>
            <p:ph hasCustomPrompt="1" type="title"/>
          </p:nvPr>
        </p:nvSpPr>
        <p:spPr>
          <a:xfrm>
            <a:off x="225750" y="1212350"/>
            <a:ext cx="8606700" cy="4390800"/>
          </a:xfrm>
          <a:prstGeom prst="rect">
            <a:avLst/>
          </a:prstGeom>
        </p:spPr>
        <p:txBody>
          <a:bodyPr anchorCtr="0" anchor="b" bIns="91425" lIns="91425" spcFirstLastPara="1" rIns="91425" wrap="square" tIns="91425">
            <a:noAutofit/>
          </a:bodyPr>
          <a:lstStyle>
            <a:lvl1pPr lvl="0">
              <a:spcBef>
                <a:spcPts val="0"/>
              </a:spcBef>
              <a:spcAft>
                <a:spcPts val="0"/>
              </a:spcAft>
              <a:buSzPts val="30000"/>
              <a:buNone/>
              <a:defRPr sz="30000"/>
            </a:lvl1pPr>
            <a:lvl2pPr lvl="1" algn="ctr">
              <a:spcBef>
                <a:spcPts val="0"/>
              </a:spcBef>
              <a:spcAft>
                <a:spcPts val="0"/>
              </a:spcAft>
              <a:buSzPts val="30000"/>
              <a:buNone/>
              <a:defRPr sz="30000"/>
            </a:lvl2pPr>
            <a:lvl3pPr lvl="2" algn="ctr">
              <a:spcBef>
                <a:spcPts val="0"/>
              </a:spcBef>
              <a:spcAft>
                <a:spcPts val="0"/>
              </a:spcAft>
              <a:buSzPts val="30000"/>
              <a:buNone/>
              <a:defRPr sz="30000"/>
            </a:lvl3pPr>
            <a:lvl4pPr lvl="3" algn="ctr">
              <a:spcBef>
                <a:spcPts val="0"/>
              </a:spcBef>
              <a:spcAft>
                <a:spcPts val="0"/>
              </a:spcAft>
              <a:buSzPts val="30000"/>
              <a:buNone/>
              <a:defRPr sz="30000"/>
            </a:lvl4pPr>
            <a:lvl5pPr lvl="4" algn="ctr">
              <a:spcBef>
                <a:spcPts val="0"/>
              </a:spcBef>
              <a:spcAft>
                <a:spcPts val="0"/>
              </a:spcAft>
              <a:buSzPts val="30000"/>
              <a:buNone/>
              <a:defRPr sz="30000"/>
            </a:lvl5pPr>
            <a:lvl6pPr lvl="5" algn="ctr">
              <a:spcBef>
                <a:spcPts val="0"/>
              </a:spcBef>
              <a:spcAft>
                <a:spcPts val="0"/>
              </a:spcAft>
              <a:buSzPts val="30000"/>
              <a:buNone/>
              <a:defRPr sz="30000"/>
            </a:lvl6pPr>
            <a:lvl7pPr lvl="6" algn="ctr">
              <a:spcBef>
                <a:spcPts val="0"/>
              </a:spcBef>
              <a:spcAft>
                <a:spcPts val="0"/>
              </a:spcAft>
              <a:buSzPts val="30000"/>
              <a:buNone/>
              <a:defRPr sz="30000"/>
            </a:lvl7pPr>
            <a:lvl8pPr lvl="7" algn="ctr">
              <a:spcBef>
                <a:spcPts val="0"/>
              </a:spcBef>
              <a:spcAft>
                <a:spcPts val="0"/>
              </a:spcAft>
              <a:buSzPts val="30000"/>
              <a:buNone/>
              <a:defRPr sz="30000"/>
            </a:lvl8pPr>
            <a:lvl9pPr lvl="8" algn="ctr">
              <a:spcBef>
                <a:spcPts val="0"/>
              </a:spcBef>
              <a:spcAft>
                <a:spcPts val="0"/>
              </a:spcAft>
              <a:buSzPts val="30000"/>
              <a:buNone/>
              <a:defRPr sz="30000"/>
            </a:lvl9pPr>
          </a:lstStyle>
          <a:p>
            <a:r>
              <a:t>xx%</a:t>
            </a:r>
          </a:p>
        </p:txBody>
      </p:sp>
      <p:cxnSp>
        <p:nvCxnSpPr>
          <p:cNvPr id="342" name="Google Shape;342;p47"/>
          <p:cNvCxnSpPr/>
          <p:nvPr/>
        </p:nvCxnSpPr>
        <p:spPr>
          <a:xfrm flipH="1" rot="10800000">
            <a:off x="225750" y="12123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47"/>
          <p:cNvSpPr txBox="1"/>
          <p:nvPr>
            <p:ph idx="1" type="body"/>
          </p:nvPr>
        </p:nvSpPr>
        <p:spPr>
          <a:xfrm>
            <a:off x="228600" y="578150"/>
            <a:ext cx="8692500" cy="639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a:lvl1pPr>
            <a:lvl2pPr indent="-285750" lvl="1" marL="914400">
              <a:spcBef>
                <a:spcPts val="0"/>
              </a:spcBef>
              <a:spcAft>
                <a:spcPts val="0"/>
              </a:spcAft>
              <a:buClr>
                <a:schemeClr val="dk1"/>
              </a:buClr>
              <a:buSzPts val="900"/>
              <a:buFont typeface="Gowun Batang"/>
              <a:buChar char="○"/>
              <a:defRPr/>
            </a:lvl2pPr>
            <a:lvl3pPr indent="-285750" lvl="2" marL="1371600">
              <a:spcBef>
                <a:spcPts val="0"/>
              </a:spcBef>
              <a:spcAft>
                <a:spcPts val="0"/>
              </a:spcAft>
              <a:buClr>
                <a:schemeClr val="dk1"/>
              </a:buClr>
              <a:buSzPts val="900"/>
              <a:buFont typeface="Gowun Batang"/>
              <a:buChar char="■"/>
              <a:defRPr/>
            </a:lvl3pPr>
            <a:lvl4pPr indent="-285750" lvl="3" marL="1828800">
              <a:spcBef>
                <a:spcPts val="0"/>
              </a:spcBef>
              <a:spcAft>
                <a:spcPts val="0"/>
              </a:spcAft>
              <a:buClr>
                <a:schemeClr val="dk1"/>
              </a:buClr>
              <a:buSzPts val="900"/>
              <a:buFont typeface="Gowun Batang"/>
              <a:buChar char="●"/>
              <a:defRPr/>
            </a:lvl4pPr>
            <a:lvl5pPr indent="-285750" lvl="4" marL="2286000">
              <a:spcBef>
                <a:spcPts val="0"/>
              </a:spcBef>
              <a:spcAft>
                <a:spcPts val="0"/>
              </a:spcAft>
              <a:buClr>
                <a:schemeClr val="dk1"/>
              </a:buClr>
              <a:buSzPts val="900"/>
              <a:buFont typeface="Gowun Batang"/>
              <a:buChar char="○"/>
              <a:defRPr/>
            </a:lvl5pPr>
            <a:lvl6pPr indent="-285750" lvl="5" marL="2743200">
              <a:spcBef>
                <a:spcPts val="0"/>
              </a:spcBef>
              <a:spcAft>
                <a:spcPts val="0"/>
              </a:spcAft>
              <a:buClr>
                <a:schemeClr val="dk1"/>
              </a:buClr>
              <a:buSzPts val="900"/>
              <a:buFont typeface="Gowun Batang"/>
              <a:buChar char="■"/>
              <a:defRPr/>
            </a:lvl6pPr>
            <a:lvl7pPr indent="-285750" lvl="6" marL="3200400">
              <a:spcBef>
                <a:spcPts val="0"/>
              </a:spcBef>
              <a:spcAft>
                <a:spcPts val="0"/>
              </a:spcAft>
              <a:buClr>
                <a:schemeClr val="dk1"/>
              </a:buClr>
              <a:buSzPts val="900"/>
              <a:buFont typeface="Gowun Batang"/>
              <a:buChar char="●"/>
              <a:defRPr/>
            </a:lvl7pPr>
            <a:lvl8pPr indent="-285750" lvl="7" marL="3657600">
              <a:spcBef>
                <a:spcPts val="0"/>
              </a:spcBef>
              <a:spcAft>
                <a:spcPts val="0"/>
              </a:spcAft>
              <a:buClr>
                <a:schemeClr val="dk1"/>
              </a:buClr>
              <a:buSzPts val="900"/>
              <a:buFont typeface="Gowun Batang"/>
              <a:buChar char="○"/>
              <a:defRPr/>
            </a:lvl8pPr>
            <a:lvl9pPr indent="-285750" lvl="8" marL="4114800">
              <a:spcBef>
                <a:spcPts val="0"/>
              </a:spcBef>
              <a:spcAft>
                <a:spcPts val="0"/>
              </a:spcAft>
              <a:buClr>
                <a:schemeClr val="dk1"/>
              </a:buClr>
              <a:buSzPts val="900"/>
              <a:buFont typeface="Gowun Batang"/>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_1_1">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46" name="Google Shape;346;p4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48"/>
          <p:cNvSpPr txBox="1"/>
          <p:nvPr>
            <p:ph idx="1" type="body"/>
          </p:nvPr>
        </p:nvSpPr>
        <p:spPr>
          <a:xfrm>
            <a:off x="228600" y="3719575"/>
            <a:ext cx="3942600" cy="749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9">
    <p:spTree>
      <p:nvGrpSpPr>
        <p:cNvPr id="348" name="Shape 34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6" name="Shape 356"/>
        <p:cNvGrpSpPr/>
        <p:nvPr/>
      </p:nvGrpSpPr>
      <p:grpSpPr>
        <a:xfrm>
          <a:off x="0" y="0"/>
          <a:ext cx="0" cy="0"/>
          <a:chOff x="0" y="0"/>
          <a:chExt cx="0" cy="0"/>
        </a:xfrm>
      </p:grpSpPr>
      <p:sp>
        <p:nvSpPr>
          <p:cNvPr id="357" name="Google Shape;357;p51"/>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51"/>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59" name="Google Shape;359;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51"/>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200" u="none" cap="none" strike="noStrike">
                <a:solidFill>
                  <a:srgbClr val="FFFFFF"/>
                </a:solidFill>
                <a:latin typeface="Arial"/>
                <a:ea typeface="Arial"/>
                <a:cs typeface="Arial"/>
                <a:sym typeface="Arial"/>
              </a:defRPr>
            </a:lvl1pPr>
            <a:lvl2pPr indent="0" lvl="1" marL="0" algn="r">
              <a:spcBef>
                <a:spcPts val="0"/>
              </a:spcBef>
              <a:buNone/>
              <a:defRPr b="0" i="0" sz="1200" u="none" cap="none" strike="noStrike">
                <a:solidFill>
                  <a:srgbClr val="FFFFFF"/>
                </a:solidFill>
                <a:latin typeface="Arial"/>
                <a:ea typeface="Arial"/>
                <a:cs typeface="Arial"/>
                <a:sym typeface="Arial"/>
              </a:defRPr>
            </a:lvl2pPr>
            <a:lvl3pPr indent="0" lvl="2" marL="0" algn="r">
              <a:spcBef>
                <a:spcPts val="0"/>
              </a:spcBef>
              <a:buNone/>
              <a:defRPr b="0" i="0" sz="1200" u="none" cap="none" strike="noStrike">
                <a:solidFill>
                  <a:srgbClr val="FFFFFF"/>
                </a:solidFill>
                <a:latin typeface="Arial"/>
                <a:ea typeface="Arial"/>
                <a:cs typeface="Arial"/>
                <a:sym typeface="Arial"/>
              </a:defRPr>
            </a:lvl3pPr>
            <a:lvl4pPr indent="0" lvl="3" marL="0" algn="r">
              <a:spcBef>
                <a:spcPts val="0"/>
              </a:spcBef>
              <a:buNone/>
              <a:defRPr b="0" i="0" sz="1200" u="none" cap="none" strike="noStrike">
                <a:solidFill>
                  <a:srgbClr val="FFFFFF"/>
                </a:solidFill>
                <a:latin typeface="Arial"/>
                <a:ea typeface="Arial"/>
                <a:cs typeface="Arial"/>
                <a:sym typeface="Arial"/>
              </a:defRPr>
            </a:lvl4pPr>
            <a:lvl5pPr indent="0" lvl="4" marL="0" algn="r">
              <a:spcBef>
                <a:spcPts val="0"/>
              </a:spcBef>
              <a:buNone/>
              <a:defRPr b="0" i="0" sz="1200" u="none" cap="none" strike="noStrike">
                <a:solidFill>
                  <a:srgbClr val="FFFFFF"/>
                </a:solidFill>
                <a:latin typeface="Arial"/>
                <a:ea typeface="Arial"/>
                <a:cs typeface="Arial"/>
                <a:sym typeface="Arial"/>
              </a:defRPr>
            </a:lvl5pPr>
            <a:lvl6pPr indent="0" lvl="5" marL="0" algn="r">
              <a:spcBef>
                <a:spcPts val="0"/>
              </a:spcBef>
              <a:buNone/>
              <a:defRPr b="0" i="0" sz="1200" u="none" cap="none" strike="noStrike">
                <a:solidFill>
                  <a:srgbClr val="FFFFFF"/>
                </a:solidFill>
                <a:latin typeface="Arial"/>
                <a:ea typeface="Arial"/>
                <a:cs typeface="Arial"/>
                <a:sym typeface="Arial"/>
              </a:defRPr>
            </a:lvl6pPr>
            <a:lvl7pPr indent="0" lvl="6" marL="0" algn="r">
              <a:spcBef>
                <a:spcPts val="0"/>
              </a:spcBef>
              <a:buNone/>
              <a:defRPr b="0" i="0" sz="1200" u="none" cap="none" strike="noStrike">
                <a:solidFill>
                  <a:srgbClr val="FFFFFF"/>
                </a:solidFill>
                <a:latin typeface="Arial"/>
                <a:ea typeface="Arial"/>
                <a:cs typeface="Arial"/>
                <a:sym typeface="Arial"/>
              </a:defRPr>
            </a:lvl7pPr>
            <a:lvl8pPr indent="0" lvl="7" marL="0" algn="r">
              <a:spcBef>
                <a:spcPts val="0"/>
              </a:spcBef>
              <a:buNone/>
              <a:defRPr b="0" i="0" sz="1200" u="none" cap="none" strike="noStrike">
                <a:solidFill>
                  <a:srgbClr val="FFFFFF"/>
                </a:solidFill>
                <a:latin typeface="Arial"/>
                <a:ea typeface="Arial"/>
                <a:cs typeface="Arial"/>
                <a:sym typeface="Arial"/>
              </a:defRPr>
            </a:lvl8pPr>
            <a:lvl9pPr indent="0" lvl="8" marL="0" algn="r">
              <a:spcBef>
                <a:spcPts val="0"/>
              </a:spcBef>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te sheet" type="tx">
  <p:cSld name="TITLE_AND_BODY">
    <p:spTree>
      <p:nvGrpSpPr>
        <p:cNvPr id="36" name="Shape 36"/>
        <p:cNvGrpSpPr/>
        <p:nvPr/>
      </p:nvGrpSpPr>
      <p:grpSpPr>
        <a:xfrm>
          <a:off x="0" y="0"/>
          <a:ext cx="0" cy="0"/>
          <a:chOff x="0" y="0"/>
          <a:chExt cx="0" cy="0"/>
        </a:xfrm>
      </p:grpSpPr>
      <p:sp>
        <p:nvSpPr>
          <p:cNvPr id="37" name="Google Shape;37;p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6"/>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6"/>
          <p:cNvSpPr txBox="1"/>
          <p:nvPr>
            <p:ph idx="2" type="subTitle"/>
          </p:nvPr>
        </p:nvSpPr>
        <p:spPr>
          <a:xfrm>
            <a:off x="2286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1" name="Google Shape;41;p6"/>
          <p:cNvSpPr txBox="1"/>
          <p:nvPr>
            <p:ph idx="3" type="subTitle"/>
          </p:nvPr>
        </p:nvSpPr>
        <p:spPr>
          <a:xfrm>
            <a:off x="32079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2" name="Google Shape;42;p6"/>
          <p:cNvSpPr txBox="1"/>
          <p:nvPr>
            <p:ph idx="4" type="subTitle"/>
          </p:nvPr>
        </p:nvSpPr>
        <p:spPr>
          <a:xfrm>
            <a:off x="61872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43" name="Google Shape;43;p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age 1">
  <p:cSld name="Separator Page 1">
    <p:bg>
      <p:bgPr>
        <a:blipFill>
          <a:blip r:embed="rId2">
            <a:alphaModFix/>
          </a:blip>
          <a:stretch>
            <a:fillRect/>
          </a:stretch>
        </a:blipFill>
      </p:bgPr>
    </p:bg>
    <p:spTree>
      <p:nvGrpSpPr>
        <p:cNvPr id="362" name="Shape 362"/>
        <p:cNvGrpSpPr/>
        <p:nvPr/>
      </p:nvGrpSpPr>
      <p:grpSpPr>
        <a:xfrm>
          <a:off x="0" y="0"/>
          <a:ext cx="0" cy="0"/>
          <a:chOff x="0" y="0"/>
          <a:chExt cx="0" cy="0"/>
        </a:xfrm>
      </p:grpSpPr>
      <p:sp>
        <p:nvSpPr>
          <p:cNvPr id="363" name="Google Shape;363;p52"/>
          <p:cNvSpPr txBox="1"/>
          <p:nvPr>
            <p:ph type="title"/>
          </p:nvPr>
        </p:nvSpPr>
        <p:spPr>
          <a:xfrm>
            <a:off x="0" y="1542060"/>
            <a:ext cx="9144000" cy="20541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52"/>
          <p:cNvSpPr txBox="1"/>
          <p:nvPr/>
        </p:nvSpPr>
        <p:spPr>
          <a:xfrm>
            <a:off x="7057571" y="-916214"/>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NWU PPT Wide Opt 2 - No Wordmark_Separator 1.jpg" id="365" name="Google Shape;365;p5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age 2">
  <p:cSld name="Separator Page 2">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53"/>
          <p:cNvSpPr txBox="1"/>
          <p:nvPr>
            <p:ph type="title"/>
          </p:nvPr>
        </p:nvSpPr>
        <p:spPr>
          <a:xfrm>
            <a:off x="0" y="1542060"/>
            <a:ext cx="9144000" cy="205416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NWU PPT Wide Opt 2 - No Wordmark_Separator 2.jpg" id="368" name="Google Shape;368;p5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3">
  <p:cSld name="Master 3">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1" name="Google Shape;371;p5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5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54"/>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4" name="Google Shape;374;p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5" name="Shape 375"/>
        <p:cNvGrpSpPr/>
        <p:nvPr/>
      </p:nvGrpSpPr>
      <p:grpSpPr>
        <a:xfrm>
          <a:off x="0" y="0"/>
          <a:ext cx="0" cy="0"/>
          <a:chOff x="0" y="0"/>
          <a:chExt cx="0" cy="0"/>
        </a:xfrm>
      </p:grpSpPr>
      <p:sp>
        <p:nvSpPr>
          <p:cNvPr id="376" name="Google Shape;376;p5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7" name="Google Shape;377;p5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8" name="Google Shape;378;p5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5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55"/>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1" name="Shape 381"/>
        <p:cNvGrpSpPr/>
        <p:nvPr/>
      </p:nvGrpSpPr>
      <p:grpSpPr>
        <a:xfrm>
          <a:off x="0" y="0"/>
          <a:ext cx="0" cy="0"/>
          <a:chOff x="0" y="0"/>
          <a:chExt cx="0" cy="0"/>
        </a:xfrm>
      </p:grpSpPr>
      <p:sp>
        <p:nvSpPr>
          <p:cNvPr id="382" name="Google Shape;382;p5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3200"/>
              <a:buFont typeface="Arial"/>
              <a:buNone/>
              <a:defRPr b="1" sz="3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5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4" name="Google Shape;384;p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56"/>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7" name="Shape 387"/>
        <p:cNvGrpSpPr/>
        <p:nvPr/>
      </p:nvGrpSpPr>
      <p:grpSpPr>
        <a:xfrm>
          <a:off x="0" y="0"/>
          <a:ext cx="0" cy="0"/>
          <a:chOff x="0" y="0"/>
          <a:chExt cx="0" cy="0"/>
        </a:xfrm>
      </p:grpSpPr>
      <p:sp>
        <p:nvSpPr>
          <p:cNvPr id="388" name="Google Shape;388;p5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57"/>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0" name="Google Shape;390;p57"/>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atin typeface="Arial"/>
                <a:ea typeface="Arial"/>
                <a:cs typeface="Arial"/>
                <a:sym typeface="Arial"/>
              </a:defRPr>
            </a:lvl1pPr>
            <a:lvl2pPr indent="-381000" lvl="1" marL="914400" algn="l">
              <a:spcBef>
                <a:spcPts val="480"/>
              </a:spcBef>
              <a:spcAft>
                <a:spcPts val="0"/>
              </a:spcAft>
              <a:buClr>
                <a:schemeClr val="dk1"/>
              </a:buClr>
              <a:buSzPts val="2400"/>
              <a:buChar char="–"/>
              <a:defRPr sz="2400">
                <a:latin typeface="Arial"/>
                <a:ea typeface="Arial"/>
                <a:cs typeface="Arial"/>
                <a:sym typeface="Arial"/>
              </a:defRPr>
            </a:lvl2pPr>
            <a:lvl3pPr indent="-355600" lvl="2" marL="1371600" algn="l">
              <a:spcBef>
                <a:spcPts val="400"/>
              </a:spcBef>
              <a:spcAft>
                <a:spcPts val="0"/>
              </a:spcAft>
              <a:buClr>
                <a:schemeClr val="dk1"/>
              </a:buClr>
              <a:buSzPts val="2000"/>
              <a:buChar char="•"/>
              <a:defRPr sz="2000">
                <a:latin typeface="Arial"/>
                <a:ea typeface="Arial"/>
                <a:cs typeface="Arial"/>
                <a:sym typeface="Arial"/>
              </a:defRPr>
            </a:lvl3pPr>
            <a:lvl4pPr indent="-342900" lvl="3" marL="1828800" algn="l">
              <a:spcBef>
                <a:spcPts val="360"/>
              </a:spcBef>
              <a:spcAft>
                <a:spcPts val="0"/>
              </a:spcAft>
              <a:buClr>
                <a:schemeClr val="dk1"/>
              </a:buClr>
              <a:buSzPts val="1800"/>
              <a:buChar char="–"/>
              <a:defRPr sz="1800">
                <a:latin typeface="Arial"/>
                <a:ea typeface="Arial"/>
                <a:cs typeface="Arial"/>
                <a:sym typeface="Arial"/>
              </a:defRPr>
            </a:lvl4pPr>
            <a:lvl5pPr indent="-342900" lvl="4" marL="2286000" algn="l">
              <a:spcBef>
                <a:spcPts val="360"/>
              </a:spcBef>
              <a:spcAft>
                <a:spcPts val="0"/>
              </a:spcAft>
              <a:buClr>
                <a:schemeClr val="dk1"/>
              </a:buClr>
              <a:buSzPts val="1800"/>
              <a:buChar char="»"/>
              <a:defRPr sz="1800">
                <a:latin typeface="Arial"/>
                <a:ea typeface="Arial"/>
                <a:cs typeface="Arial"/>
                <a:sym typeface="Aria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1" name="Google Shape;391;p5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5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57"/>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4" name="Shape 394"/>
        <p:cNvGrpSpPr/>
        <p:nvPr/>
      </p:nvGrpSpPr>
      <p:grpSpPr>
        <a:xfrm>
          <a:off x="0" y="0"/>
          <a:ext cx="0" cy="0"/>
          <a:chOff x="0" y="0"/>
          <a:chExt cx="0" cy="0"/>
        </a:xfrm>
      </p:grpSpPr>
      <p:sp>
        <p:nvSpPr>
          <p:cNvPr id="395" name="Google Shape;395;p5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5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None/>
              <a:defRPr b="1" sz="20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7" name="Google Shape;397;p5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8" name="Google Shape;398;p58"/>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None/>
              <a:defRPr b="1" sz="2000">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9" name="Google Shape;399;p58"/>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atin typeface="Arial"/>
                <a:ea typeface="Arial"/>
                <a:cs typeface="Arial"/>
                <a:sym typeface="Arial"/>
              </a:defRPr>
            </a:lvl1pPr>
            <a:lvl2pPr indent="-355600" lvl="1" marL="914400" algn="l">
              <a:spcBef>
                <a:spcPts val="400"/>
              </a:spcBef>
              <a:spcAft>
                <a:spcPts val="0"/>
              </a:spcAft>
              <a:buClr>
                <a:schemeClr val="dk1"/>
              </a:buClr>
              <a:buSzPts val="2000"/>
              <a:buChar char="–"/>
              <a:defRPr sz="2000">
                <a:latin typeface="Arial"/>
                <a:ea typeface="Arial"/>
                <a:cs typeface="Arial"/>
                <a:sym typeface="Arial"/>
              </a:defRPr>
            </a:lvl2pPr>
            <a:lvl3pPr indent="-342900" lvl="2" marL="1371600" algn="l">
              <a:spcBef>
                <a:spcPts val="360"/>
              </a:spcBef>
              <a:spcAft>
                <a:spcPts val="0"/>
              </a:spcAft>
              <a:buClr>
                <a:schemeClr val="dk1"/>
              </a:buClr>
              <a:buSzPts val="1800"/>
              <a:buChar char="•"/>
              <a:defRPr sz="1800">
                <a:latin typeface="Arial"/>
                <a:ea typeface="Arial"/>
                <a:cs typeface="Arial"/>
                <a:sym typeface="Arial"/>
              </a:defRPr>
            </a:lvl3pPr>
            <a:lvl4pPr indent="-330200" lvl="3" marL="1828800" algn="l">
              <a:spcBef>
                <a:spcPts val="320"/>
              </a:spcBef>
              <a:spcAft>
                <a:spcPts val="0"/>
              </a:spcAft>
              <a:buClr>
                <a:schemeClr val="dk1"/>
              </a:buClr>
              <a:buSzPts val="1600"/>
              <a:buChar char="–"/>
              <a:defRPr sz="1600">
                <a:latin typeface="Arial"/>
                <a:ea typeface="Arial"/>
                <a:cs typeface="Arial"/>
                <a:sym typeface="Arial"/>
              </a:defRPr>
            </a:lvl4pPr>
            <a:lvl5pPr indent="-330200" lvl="4" marL="2286000" algn="l">
              <a:spcBef>
                <a:spcPts val="320"/>
              </a:spcBef>
              <a:spcAft>
                <a:spcPts val="0"/>
              </a:spcAft>
              <a:buClr>
                <a:schemeClr val="dk1"/>
              </a:buClr>
              <a:buSzPts val="1600"/>
              <a:buChar char="»"/>
              <a:defRPr sz="1600">
                <a:latin typeface="Arial"/>
                <a:ea typeface="Arial"/>
                <a:cs typeface="Arial"/>
                <a:sym typeface="Aria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0" name="Google Shape;400;p5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5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58"/>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3" name="Shape 403"/>
        <p:cNvGrpSpPr/>
        <p:nvPr/>
      </p:nvGrpSpPr>
      <p:grpSpPr>
        <a:xfrm>
          <a:off x="0" y="0"/>
          <a:ext cx="0" cy="0"/>
          <a:chOff x="0" y="0"/>
          <a:chExt cx="0" cy="0"/>
        </a:xfrm>
      </p:grpSpPr>
      <p:sp>
        <p:nvSpPr>
          <p:cNvPr id="404" name="Google Shape;404;p5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5" name="Google Shape;405;p5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5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 name="Google Shape;407;p59"/>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8" name="Shape 408"/>
        <p:cNvGrpSpPr/>
        <p:nvPr/>
      </p:nvGrpSpPr>
      <p:grpSpPr>
        <a:xfrm>
          <a:off x="0" y="0"/>
          <a:ext cx="0" cy="0"/>
          <a:chOff x="0" y="0"/>
          <a:chExt cx="0" cy="0"/>
        </a:xfrm>
      </p:grpSpPr>
      <p:sp>
        <p:nvSpPr>
          <p:cNvPr id="409" name="Google Shape;409;p60"/>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0"/>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atin typeface="Arial"/>
                <a:ea typeface="Arial"/>
                <a:cs typeface="Arial"/>
                <a:sym typeface="Arial"/>
              </a:defRPr>
            </a:lvl1pPr>
            <a:lvl2pPr indent="-406400" lvl="1" marL="914400" algn="l">
              <a:spcBef>
                <a:spcPts val="560"/>
              </a:spcBef>
              <a:spcAft>
                <a:spcPts val="0"/>
              </a:spcAft>
              <a:buClr>
                <a:schemeClr val="dk1"/>
              </a:buClr>
              <a:buSzPts val="2800"/>
              <a:buChar char="–"/>
              <a:defRPr sz="2800">
                <a:latin typeface="Arial"/>
                <a:ea typeface="Arial"/>
                <a:cs typeface="Arial"/>
                <a:sym typeface="Arial"/>
              </a:defRPr>
            </a:lvl2pPr>
            <a:lvl3pPr indent="-381000" lvl="2" marL="1371600" algn="l">
              <a:spcBef>
                <a:spcPts val="480"/>
              </a:spcBef>
              <a:spcAft>
                <a:spcPts val="0"/>
              </a:spcAft>
              <a:buClr>
                <a:schemeClr val="dk1"/>
              </a:buClr>
              <a:buSzPts val="2400"/>
              <a:buChar char="•"/>
              <a:defRPr sz="2400">
                <a:latin typeface="Arial"/>
                <a:ea typeface="Arial"/>
                <a:cs typeface="Arial"/>
                <a:sym typeface="Arial"/>
              </a:defRPr>
            </a:lvl3pPr>
            <a:lvl4pPr indent="-355600" lvl="3" marL="1828800" algn="l">
              <a:spcBef>
                <a:spcPts val="400"/>
              </a:spcBef>
              <a:spcAft>
                <a:spcPts val="0"/>
              </a:spcAft>
              <a:buClr>
                <a:schemeClr val="dk1"/>
              </a:buClr>
              <a:buSzPts val="2000"/>
              <a:buChar char="–"/>
              <a:defRPr sz="2000">
                <a:latin typeface="Arial"/>
                <a:ea typeface="Arial"/>
                <a:cs typeface="Arial"/>
                <a:sym typeface="Arial"/>
              </a:defRPr>
            </a:lvl4pPr>
            <a:lvl5pPr indent="-355600" lvl="4" marL="2286000" algn="l">
              <a:spcBef>
                <a:spcPts val="400"/>
              </a:spcBef>
              <a:spcAft>
                <a:spcPts val="0"/>
              </a:spcAft>
              <a:buClr>
                <a:schemeClr val="dk1"/>
              </a:buClr>
              <a:buSzPts val="2000"/>
              <a:buChar char="»"/>
              <a:defRPr sz="2000">
                <a:latin typeface="Arial"/>
                <a:ea typeface="Arial"/>
                <a:cs typeface="Arial"/>
                <a:sym typeface="Arial"/>
              </a:defRPr>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11" name="Google Shape;411;p60"/>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12" name="Google Shape;412;p6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6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60"/>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15" name="Shape 415"/>
        <p:cNvGrpSpPr/>
        <p:nvPr/>
      </p:nvGrpSpPr>
      <p:grpSpPr>
        <a:xfrm>
          <a:off x="0" y="0"/>
          <a:ext cx="0" cy="0"/>
          <a:chOff x="0" y="0"/>
          <a:chExt cx="0" cy="0"/>
        </a:xfrm>
      </p:grpSpPr>
      <p:sp>
        <p:nvSpPr>
          <p:cNvPr id="416" name="Google Shape;416;p6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61"/>
          <p:cNvSpPr/>
          <p:nvPr>
            <p:ph idx="2" type="pic"/>
          </p:nvPr>
        </p:nvSpPr>
        <p:spPr>
          <a:xfrm>
            <a:off x="1792288" y="459581"/>
            <a:ext cx="5486400" cy="3086100"/>
          </a:xfrm>
          <a:prstGeom prst="rect">
            <a:avLst/>
          </a:prstGeom>
          <a:noFill/>
          <a:ln>
            <a:noFill/>
          </a:ln>
        </p:spPr>
      </p:sp>
      <p:sp>
        <p:nvSpPr>
          <p:cNvPr id="418" name="Google Shape;418;p6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atin typeface="Arial"/>
                <a:ea typeface="Arial"/>
                <a:cs typeface="Arial"/>
                <a:sym typeface="Arial"/>
              </a:defRPr>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19" name="Google Shape;419;p6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6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61"/>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type="twoColTx">
  <p:cSld name="TITLE_AND_TWO_COLUMNS">
    <p:spTree>
      <p:nvGrpSpPr>
        <p:cNvPr id="44" name="Shape 44"/>
        <p:cNvGrpSpPr/>
        <p:nvPr/>
      </p:nvGrpSpPr>
      <p:grpSpPr>
        <a:xfrm>
          <a:off x="0" y="0"/>
          <a:ext cx="0" cy="0"/>
          <a:chOff x="0" y="0"/>
          <a:chExt cx="0" cy="0"/>
        </a:xfrm>
      </p:grpSpPr>
      <p:sp>
        <p:nvSpPr>
          <p:cNvPr id="45" name="Google Shape;45;p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7"/>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8" name="Google Shape;48;p7"/>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9" name="Google Shape;49;p7"/>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0" name="Google Shape;50;p7"/>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1" name="Google Shape;51;p7"/>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2" name="Google Shape;52;p7"/>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3" name="Google Shape;53;p7"/>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4" name="Google Shape;54;p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22" name="Shape 422"/>
        <p:cNvGrpSpPr/>
        <p:nvPr/>
      </p:nvGrpSpPr>
      <p:grpSpPr>
        <a:xfrm>
          <a:off x="0" y="0"/>
          <a:ext cx="0" cy="0"/>
          <a:chOff x="0" y="0"/>
          <a:chExt cx="0" cy="0"/>
        </a:xfrm>
      </p:grpSpPr>
      <p:sp>
        <p:nvSpPr>
          <p:cNvPr id="423" name="Google Shape;423;p6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62"/>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5" name="Google Shape;425;p6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62"/>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62"/>
          <p:cNvSpPr txBox="1"/>
          <p:nvPr/>
        </p:nvSpPr>
        <p:spPr>
          <a:xfrm>
            <a:off x="3136197" y="-30456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6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29" name="Shape 429"/>
        <p:cNvGrpSpPr/>
        <p:nvPr/>
      </p:nvGrpSpPr>
      <p:grpSpPr>
        <a:xfrm>
          <a:off x="0" y="0"/>
          <a:ext cx="0" cy="0"/>
          <a:chOff x="0" y="0"/>
          <a:chExt cx="0" cy="0"/>
        </a:xfrm>
      </p:grpSpPr>
      <p:sp>
        <p:nvSpPr>
          <p:cNvPr id="430" name="Google Shape;430;p63"/>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63"/>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a:latin typeface="Arial"/>
                <a:ea typeface="Arial"/>
                <a:cs typeface="Arial"/>
                <a:sym typeface="Arial"/>
              </a:defRPr>
            </a:lvl1pPr>
            <a:lvl2pPr indent="-406400" lvl="1" marL="914400" algn="l">
              <a:spcBef>
                <a:spcPts val="560"/>
              </a:spcBef>
              <a:spcAft>
                <a:spcPts val="0"/>
              </a:spcAft>
              <a:buClr>
                <a:schemeClr val="dk1"/>
              </a:buClr>
              <a:buSzPts val="2800"/>
              <a:buChar char="–"/>
              <a:defRPr>
                <a:latin typeface="Arial"/>
                <a:ea typeface="Arial"/>
                <a:cs typeface="Arial"/>
                <a:sym typeface="Arial"/>
              </a:defRPr>
            </a:lvl2pPr>
            <a:lvl3pPr indent="-381000" lvl="2" marL="1371600" algn="l">
              <a:spcBef>
                <a:spcPts val="480"/>
              </a:spcBef>
              <a:spcAft>
                <a:spcPts val="0"/>
              </a:spcAft>
              <a:buClr>
                <a:schemeClr val="dk1"/>
              </a:buClr>
              <a:buSzPts val="2400"/>
              <a:buChar char="•"/>
              <a:defRPr>
                <a:latin typeface="Arial"/>
                <a:ea typeface="Arial"/>
                <a:cs typeface="Arial"/>
                <a:sym typeface="Arial"/>
              </a:defRPr>
            </a:lvl3pPr>
            <a:lvl4pPr indent="-355600" lvl="3" marL="1828800" algn="l">
              <a:spcBef>
                <a:spcPts val="400"/>
              </a:spcBef>
              <a:spcAft>
                <a:spcPts val="0"/>
              </a:spcAft>
              <a:buClr>
                <a:schemeClr val="dk1"/>
              </a:buClr>
              <a:buSzPts val="2000"/>
              <a:buChar char="–"/>
              <a:defRPr>
                <a:latin typeface="Arial"/>
                <a:ea typeface="Arial"/>
                <a:cs typeface="Arial"/>
                <a:sym typeface="Arial"/>
              </a:defRPr>
            </a:lvl4pPr>
            <a:lvl5pPr indent="-355600" lvl="4" marL="2286000" algn="l">
              <a:spcBef>
                <a:spcPts val="400"/>
              </a:spcBef>
              <a:spcAft>
                <a:spcPts val="0"/>
              </a:spcAft>
              <a:buClr>
                <a:schemeClr val="dk1"/>
              </a:buClr>
              <a:buSzPts val="2000"/>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2" name="Google Shape;432;p6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63"/>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200">
                <a:solidFill>
                  <a:srgbClr val="FFFFFF"/>
                </a:solidFill>
                <a:latin typeface="Arial"/>
                <a:ea typeface="Arial"/>
                <a:cs typeface="Arial"/>
                <a:sym typeface="Arial"/>
              </a:defRPr>
            </a:lvl1pPr>
            <a:lvl2pPr indent="0" lvl="1" marL="0" algn="r">
              <a:spcBef>
                <a:spcPts val="0"/>
              </a:spcBef>
              <a:buNone/>
              <a:defRPr sz="1200">
                <a:solidFill>
                  <a:srgbClr val="FFFFFF"/>
                </a:solidFill>
                <a:latin typeface="Arial"/>
                <a:ea typeface="Arial"/>
                <a:cs typeface="Arial"/>
                <a:sym typeface="Arial"/>
              </a:defRPr>
            </a:lvl2pPr>
            <a:lvl3pPr indent="0" lvl="2" marL="0" algn="r">
              <a:spcBef>
                <a:spcPts val="0"/>
              </a:spcBef>
              <a:buNone/>
              <a:defRPr sz="1200">
                <a:solidFill>
                  <a:srgbClr val="FFFFFF"/>
                </a:solidFill>
                <a:latin typeface="Arial"/>
                <a:ea typeface="Arial"/>
                <a:cs typeface="Arial"/>
                <a:sym typeface="Arial"/>
              </a:defRPr>
            </a:lvl3pPr>
            <a:lvl4pPr indent="0" lvl="3" marL="0" algn="r">
              <a:spcBef>
                <a:spcPts val="0"/>
              </a:spcBef>
              <a:buNone/>
              <a:defRPr sz="1200">
                <a:solidFill>
                  <a:srgbClr val="FFFFFF"/>
                </a:solidFill>
                <a:latin typeface="Arial"/>
                <a:ea typeface="Arial"/>
                <a:cs typeface="Arial"/>
                <a:sym typeface="Arial"/>
              </a:defRPr>
            </a:lvl4pPr>
            <a:lvl5pPr indent="0" lvl="4" marL="0" algn="r">
              <a:spcBef>
                <a:spcPts val="0"/>
              </a:spcBef>
              <a:buNone/>
              <a:defRPr sz="1200">
                <a:solidFill>
                  <a:srgbClr val="FFFFFF"/>
                </a:solidFill>
                <a:latin typeface="Arial"/>
                <a:ea typeface="Arial"/>
                <a:cs typeface="Arial"/>
                <a:sym typeface="Arial"/>
              </a:defRPr>
            </a:lvl5pPr>
            <a:lvl6pPr indent="0" lvl="5" marL="0" algn="r">
              <a:spcBef>
                <a:spcPts val="0"/>
              </a:spcBef>
              <a:buNone/>
              <a:defRPr sz="1200">
                <a:solidFill>
                  <a:srgbClr val="FFFFFF"/>
                </a:solidFill>
                <a:latin typeface="Arial"/>
                <a:ea typeface="Arial"/>
                <a:cs typeface="Arial"/>
                <a:sym typeface="Arial"/>
              </a:defRPr>
            </a:lvl6pPr>
            <a:lvl7pPr indent="0" lvl="6" marL="0" algn="r">
              <a:spcBef>
                <a:spcPts val="0"/>
              </a:spcBef>
              <a:buNone/>
              <a:defRPr sz="1200">
                <a:solidFill>
                  <a:srgbClr val="FFFFFF"/>
                </a:solidFill>
                <a:latin typeface="Arial"/>
                <a:ea typeface="Arial"/>
                <a:cs typeface="Arial"/>
                <a:sym typeface="Arial"/>
              </a:defRPr>
            </a:lvl7pPr>
            <a:lvl8pPr indent="0" lvl="7" marL="0" algn="r">
              <a:spcBef>
                <a:spcPts val="0"/>
              </a:spcBef>
              <a:buNone/>
              <a:defRPr sz="1200">
                <a:solidFill>
                  <a:srgbClr val="FFFFFF"/>
                </a:solidFill>
                <a:latin typeface="Arial"/>
                <a:ea typeface="Arial"/>
                <a:cs typeface="Arial"/>
                <a:sym typeface="Arial"/>
              </a:defRPr>
            </a:lvl8pPr>
            <a:lvl9pPr indent="0" lvl="8" marL="0" algn="r">
              <a:spcBef>
                <a:spcPts val="0"/>
              </a:spcBef>
              <a:buNone/>
              <a:defRPr sz="1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TWO_COLUMNS_1">
    <p:spTree>
      <p:nvGrpSpPr>
        <p:cNvPr id="55" name="Shape 55"/>
        <p:cNvGrpSpPr/>
        <p:nvPr/>
      </p:nvGrpSpPr>
      <p:grpSpPr>
        <a:xfrm>
          <a:off x="0" y="0"/>
          <a:ext cx="0" cy="0"/>
          <a:chOff x="0" y="0"/>
          <a:chExt cx="0" cy="0"/>
        </a:xfrm>
      </p:grpSpPr>
      <p:sp>
        <p:nvSpPr>
          <p:cNvPr id="56" name="Google Shape;56;p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8"/>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8"/>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9" name="Google Shape;59;p8"/>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0" name="Google Shape;60;p8"/>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1" name="Google Shape;61;p8"/>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2" name="Google Shape;62;p8"/>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3" name="Google Shape;63;p8"/>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64" name="Google Shape;64;p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TWO_COLUMNS_1_2">
    <p:spTree>
      <p:nvGrpSpPr>
        <p:cNvPr id="65" name="Shape 65"/>
        <p:cNvGrpSpPr/>
        <p:nvPr/>
      </p:nvGrpSpPr>
      <p:grpSpPr>
        <a:xfrm>
          <a:off x="0" y="0"/>
          <a:ext cx="0" cy="0"/>
          <a:chOff x="0" y="0"/>
          <a:chExt cx="0" cy="0"/>
        </a:xfrm>
      </p:grpSpPr>
      <p:sp>
        <p:nvSpPr>
          <p:cNvPr id="66" name="Google Shape;66;p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68" name="Google Shape;68;p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9" name="Google Shape;69;p9"/>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0" name="Google Shape;70;p9"/>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1" name="Google Shape;71;p9"/>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2" name="Google Shape;72;p9"/>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3" name="Google Shape;73;p9"/>
          <p:cNvSpPr txBox="1"/>
          <p:nvPr>
            <p:ph idx="5" type="subTitle"/>
          </p:nvPr>
        </p:nvSpPr>
        <p:spPr>
          <a:xfrm>
            <a:off x="22945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4" name="Google Shape;74;p9"/>
          <p:cNvSpPr txBox="1"/>
          <p:nvPr>
            <p:ph idx="6" type="subTitle"/>
          </p:nvPr>
        </p:nvSpPr>
        <p:spPr>
          <a:xfrm>
            <a:off x="24003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5" name="Google Shape;75;p9"/>
          <p:cNvSpPr txBox="1"/>
          <p:nvPr>
            <p:ph idx="7" type="subTitle"/>
          </p:nvPr>
        </p:nvSpPr>
        <p:spPr>
          <a:xfrm>
            <a:off x="45720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6" name="Google Shape;76;p9"/>
          <p:cNvSpPr txBox="1"/>
          <p:nvPr>
            <p:ph idx="8" type="subTitle"/>
          </p:nvPr>
        </p:nvSpPr>
        <p:spPr>
          <a:xfrm>
            <a:off x="67437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_2_1">
    <p:spTree>
      <p:nvGrpSpPr>
        <p:cNvPr id="77" name="Shape 77"/>
        <p:cNvGrpSpPr/>
        <p:nvPr/>
      </p:nvGrpSpPr>
      <p:grpSpPr>
        <a:xfrm>
          <a:off x="0" y="0"/>
          <a:ext cx="0" cy="0"/>
          <a:chOff x="0" y="0"/>
          <a:chExt cx="0" cy="0"/>
        </a:xfrm>
      </p:grpSpPr>
      <p:sp>
        <p:nvSpPr>
          <p:cNvPr id="78" name="Google Shape;78;p1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0"/>
          <p:cNvSpPr txBox="1"/>
          <p:nvPr>
            <p:ph type="title"/>
          </p:nvPr>
        </p:nvSpPr>
        <p:spPr>
          <a:xfrm>
            <a:off x="229450" y="164350"/>
            <a:ext cx="5541900" cy="18342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80" name="Google Shape;80;p1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1" name="Google Shape;81;p10"/>
          <p:cNvSpPr txBox="1"/>
          <p:nvPr>
            <p:ph idx="1" type="body"/>
          </p:nvPr>
        </p:nvSpPr>
        <p:spPr>
          <a:xfrm>
            <a:off x="228600" y="2448075"/>
            <a:ext cx="55419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2" name="Google Shape;82;p10"/>
          <p:cNvSpPr txBox="1"/>
          <p:nvPr>
            <p:ph idx="2" type="subTitle"/>
          </p:nvPr>
        </p:nvSpPr>
        <p:spPr>
          <a:xfrm>
            <a:off x="228600" y="1798275"/>
            <a:ext cx="55419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theme" Target="../theme/theme2.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Gowun Batang"/>
              <a:buNone/>
              <a:defRPr sz="3600">
                <a:solidFill>
                  <a:schemeClr val="dk1"/>
                </a:solidFill>
                <a:latin typeface="Gowun Batang"/>
                <a:ea typeface="Gowun Batang"/>
                <a:cs typeface="Gowun Batang"/>
                <a:sym typeface="Gowun Batang"/>
              </a:defRPr>
            </a:lvl1pPr>
            <a:lvl2pPr lvl="1">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2pPr>
            <a:lvl3pPr lvl="2">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3pPr>
            <a:lvl4pPr lvl="3">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4pPr>
            <a:lvl5pPr lvl="4">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5pPr>
            <a:lvl6pPr lvl="5">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6pPr>
            <a:lvl7pPr lvl="6">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7pPr>
            <a:lvl8pPr lvl="7">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8pPr>
            <a:lvl9pPr lvl="8">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9pPr>
          </a:lstStyle>
          <a:p/>
        </p:txBody>
      </p:sp>
      <p:sp>
        <p:nvSpPr>
          <p:cNvPr id="7" name="Google Shape;7;p1"/>
          <p:cNvSpPr txBox="1"/>
          <p:nvPr>
            <p:ph idx="1" type="body"/>
          </p:nvPr>
        </p:nvSpPr>
        <p:spPr>
          <a:xfrm>
            <a:off x="311700" y="2947825"/>
            <a:ext cx="8520600" cy="1620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1pPr>
            <a:lvl2pPr indent="-285750" lvl="1" marL="914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2pPr>
            <a:lvl3pPr indent="-285750" lvl="2" marL="1371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3pPr>
            <a:lvl4pPr indent="-285750" lvl="3" marL="1828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4pPr>
            <a:lvl5pPr indent="-285750" lvl="4" marL="22860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5pPr>
            <a:lvl6pPr indent="-285750" lvl="5" marL="2743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6pPr>
            <a:lvl7pPr indent="-285750" lvl="6" marL="3200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7pPr>
            <a:lvl8pPr indent="-285750" lvl="7" marL="3657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8pPr>
            <a:lvl9pPr indent="-285750" lvl="8" marL="4114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9pPr>
          </a:lstStyle>
          <a:p/>
        </p:txBody>
      </p:sp>
      <p:sp>
        <p:nvSpPr>
          <p:cNvPr id="8" name="Google Shape;8;p1"/>
          <p:cNvSpPr txBox="1"/>
          <p:nvPr>
            <p:ph idx="12" type="sldNum"/>
          </p:nvPr>
        </p:nvSpPr>
        <p:spPr>
          <a:xfrm>
            <a:off x="7426775" y="4679000"/>
            <a:ext cx="1502400" cy="324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Gowun Batang"/>
                <a:ea typeface="Gowun Batang"/>
                <a:cs typeface="Gowun Batang"/>
                <a:sym typeface="Gowun Batang"/>
              </a:defRPr>
            </a:lvl1pPr>
            <a:lvl2pPr lvl="1" rtl="0" algn="r">
              <a:buNone/>
              <a:defRPr sz="900">
                <a:solidFill>
                  <a:schemeClr val="dk1"/>
                </a:solidFill>
                <a:latin typeface="Gowun Batang"/>
                <a:ea typeface="Gowun Batang"/>
                <a:cs typeface="Gowun Batang"/>
                <a:sym typeface="Gowun Batang"/>
              </a:defRPr>
            </a:lvl2pPr>
            <a:lvl3pPr lvl="2" rtl="0" algn="r">
              <a:buNone/>
              <a:defRPr sz="900">
                <a:solidFill>
                  <a:schemeClr val="dk1"/>
                </a:solidFill>
                <a:latin typeface="Gowun Batang"/>
                <a:ea typeface="Gowun Batang"/>
                <a:cs typeface="Gowun Batang"/>
                <a:sym typeface="Gowun Batang"/>
              </a:defRPr>
            </a:lvl3pPr>
            <a:lvl4pPr lvl="3" rtl="0" algn="r">
              <a:buNone/>
              <a:defRPr sz="900">
                <a:solidFill>
                  <a:schemeClr val="dk1"/>
                </a:solidFill>
                <a:latin typeface="Gowun Batang"/>
                <a:ea typeface="Gowun Batang"/>
                <a:cs typeface="Gowun Batang"/>
                <a:sym typeface="Gowun Batang"/>
              </a:defRPr>
            </a:lvl4pPr>
            <a:lvl5pPr lvl="4" rtl="0" algn="r">
              <a:buNone/>
              <a:defRPr sz="900">
                <a:solidFill>
                  <a:schemeClr val="dk1"/>
                </a:solidFill>
                <a:latin typeface="Gowun Batang"/>
                <a:ea typeface="Gowun Batang"/>
                <a:cs typeface="Gowun Batang"/>
                <a:sym typeface="Gowun Batang"/>
              </a:defRPr>
            </a:lvl5pPr>
            <a:lvl6pPr lvl="5" rtl="0" algn="r">
              <a:buNone/>
              <a:defRPr sz="900">
                <a:solidFill>
                  <a:schemeClr val="dk1"/>
                </a:solidFill>
                <a:latin typeface="Gowun Batang"/>
                <a:ea typeface="Gowun Batang"/>
                <a:cs typeface="Gowun Batang"/>
                <a:sym typeface="Gowun Batang"/>
              </a:defRPr>
            </a:lvl6pPr>
            <a:lvl7pPr lvl="6" rtl="0" algn="r">
              <a:buNone/>
              <a:defRPr sz="900">
                <a:solidFill>
                  <a:schemeClr val="dk1"/>
                </a:solidFill>
                <a:latin typeface="Gowun Batang"/>
                <a:ea typeface="Gowun Batang"/>
                <a:cs typeface="Gowun Batang"/>
                <a:sym typeface="Gowun Batang"/>
              </a:defRPr>
            </a:lvl7pPr>
            <a:lvl8pPr lvl="7" rtl="0" algn="r">
              <a:buNone/>
              <a:defRPr sz="900">
                <a:solidFill>
                  <a:schemeClr val="dk1"/>
                </a:solidFill>
                <a:latin typeface="Gowun Batang"/>
                <a:ea typeface="Gowun Batang"/>
                <a:cs typeface="Gowun Batang"/>
                <a:sym typeface="Gowun Batang"/>
              </a:defRPr>
            </a:lvl8pPr>
            <a:lvl9pPr lvl="8" rtl="0" algn="r">
              <a:buNone/>
              <a:defRPr sz="900">
                <a:solidFill>
                  <a:schemeClr val="dk1"/>
                </a:solidFill>
                <a:latin typeface="Gowun Batang"/>
                <a:ea typeface="Gowun Batang"/>
                <a:cs typeface="Gowun Batang"/>
                <a:sym typeface="Gowun Batang"/>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5616">
          <p15:clr>
            <a:srgbClr val="E46962"/>
          </p15:clr>
        </p15:guide>
        <p15:guide id="3" orient="horz" pos="10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5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1" name="Google Shape;351;p5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2" name="Google Shape;352;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3" name="Google Shape;353;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4" name="Google Shape;354;p50"/>
          <p:cNvSpPr txBox="1"/>
          <p:nvPr>
            <p:ph idx="12" type="sldNum"/>
          </p:nvPr>
        </p:nvSpPr>
        <p:spPr>
          <a:xfrm>
            <a:off x="6553200" y="4767263"/>
            <a:ext cx="2133600" cy="273844"/>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200" u="none" cap="none" strike="noStrike">
                <a:solidFill>
                  <a:srgbClr val="FFFFFF"/>
                </a:solidFill>
                <a:latin typeface="Arial"/>
                <a:ea typeface="Arial"/>
                <a:cs typeface="Arial"/>
                <a:sym typeface="Arial"/>
              </a:defRPr>
            </a:lvl1pPr>
            <a:lvl2pPr indent="0" lvl="1" marL="0" marR="0" rtl="0" algn="r">
              <a:spcBef>
                <a:spcPts val="0"/>
              </a:spcBef>
              <a:buNone/>
              <a:defRPr b="0" i="0" sz="1200" u="none" cap="none" strike="noStrike">
                <a:solidFill>
                  <a:srgbClr val="FFFFFF"/>
                </a:solidFill>
                <a:latin typeface="Arial"/>
                <a:ea typeface="Arial"/>
                <a:cs typeface="Arial"/>
                <a:sym typeface="Arial"/>
              </a:defRPr>
            </a:lvl2pPr>
            <a:lvl3pPr indent="0" lvl="2" marL="0" marR="0" rtl="0" algn="r">
              <a:spcBef>
                <a:spcPts val="0"/>
              </a:spcBef>
              <a:buNone/>
              <a:defRPr b="0" i="0" sz="1200" u="none" cap="none" strike="noStrike">
                <a:solidFill>
                  <a:srgbClr val="FFFFFF"/>
                </a:solidFill>
                <a:latin typeface="Arial"/>
                <a:ea typeface="Arial"/>
                <a:cs typeface="Arial"/>
                <a:sym typeface="Arial"/>
              </a:defRPr>
            </a:lvl3pPr>
            <a:lvl4pPr indent="0" lvl="3" marL="0" marR="0" rtl="0" algn="r">
              <a:spcBef>
                <a:spcPts val="0"/>
              </a:spcBef>
              <a:buNone/>
              <a:defRPr b="0" i="0" sz="1200" u="none" cap="none" strike="noStrike">
                <a:solidFill>
                  <a:srgbClr val="FFFFFF"/>
                </a:solidFill>
                <a:latin typeface="Arial"/>
                <a:ea typeface="Arial"/>
                <a:cs typeface="Arial"/>
                <a:sym typeface="Arial"/>
              </a:defRPr>
            </a:lvl4pPr>
            <a:lvl5pPr indent="0" lvl="4" marL="0" marR="0" rtl="0" algn="r">
              <a:spcBef>
                <a:spcPts val="0"/>
              </a:spcBef>
              <a:buNone/>
              <a:defRPr b="0" i="0" sz="1200" u="none" cap="none" strike="noStrike">
                <a:solidFill>
                  <a:srgbClr val="FFFFFF"/>
                </a:solidFill>
                <a:latin typeface="Arial"/>
                <a:ea typeface="Arial"/>
                <a:cs typeface="Arial"/>
                <a:sym typeface="Arial"/>
              </a:defRPr>
            </a:lvl5pPr>
            <a:lvl6pPr indent="0" lvl="5" marL="0" marR="0" rtl="0" algn="r">
              <a:spcBef>
                <a:spcPts val="0"/>
              </a:spcBef>
              <a:buNone/>
              <a:defRPr b="0" i="0" sz="1200" u="none" cap="none" strike="noStrike">
                <a:solidFill>
                  <a:srgbClr val="FFFFFF"/>
                </a:solidFill>
                <a:latin typeface="Arial"/>
                <a:ea typeface="Arial"/>
                <a:cs typeface="Arial"/>
                <a:sym typeface="Arial"/>
              </a:defRPr>
            </a:lvl6pPr>
            <a:lvl7pPr indent="0" lvl="6" marL="0" marR="0" rtl="0" algn="r">
              <a:spcBef>
                <a:spcPts val="0"/>
              </a:spcBef>
              <a:buNone/>
              <a:defRPr b="0" i="0" sz="1200" u="none" cap="none" strike="noStrike">
                <a:solidFill>
                  <a:srgbClr val="FFFFFF"/>
                </a:solidFill>
                <a:latin typeface="Arial"/>
                <a:ea typeface="Arial"/>
                <a:cs typeface="Arial"/>
                <a:sym typeface="Arial"/>
              </a:defRPr>
            </a:lvl7pPr>
            <a:lvl8pPr indent="0" lvl="7" marL="0" marR="0" rtl="0" algn="r">
              <a:spcBef>
                <a:spcPts val="0"/>
              </a:spcBef>
              <a:buNone/>
              <a:defRPr b="0" i="0" sz="1200" u="none" cap="none" strike="noStrike">
                <a:solidFill>
                  <a:srgbClr val="FFFFFF"/>
                </a:solidFill>
                <a:latin typeface="Arial"/>
                <a:ea typeface="Arial"/>
                <a:cs typeface="Arial"/>
                <a:sym typeface="Arial"/>
              </a:defRPr>
            </a:lvl8pPr>
            <a:lvl9pPr indent="0" lvl="8" marL="0" marR="0" rtl="0" algn="r">
              <a:spcBef>
                <a:spcPts val="0"/>
              </a:spcBef>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NWU PPT Wide Opt 2_Master.jpg" id="355" name="Google Shape;355;p50"/>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4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51.png"/><Relationship Id="rId7" Type="http://schemas.openxmlformats.org/officeDocument/2006/relationships/image" Target="../media/image40.pn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hyperlink" Target="https://archive.ics.uci.edu/dataset/332/online+news+popularity" TargetMode="External"/><Relationship Id="rId4" Type="http://schemas.openxmlformats.org/officeDocument/2006/relationships/hyperlink" Target="https://archive.ics.uci.edu/dataset/332/online+news+popularit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hyperlink" Target="https://archive.ics.uci.edu/dataset/332/online+news+populari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NWU PPT Wide Opt 2_Cover 1.jpg" id="439" name="Google Shape;439;p64"/>
          <p:cNvPicPr preferRelativeResize="0"/>
          <p:nvPr/>
        </p:nvPicPr>
        <p:blipFill rotWithShape="1">
          <a:blip r:embed="rId3">
            <a:alphaModFix/>
          </a:blip>
          <a:srcRect b="0" l="0" r="0" t="0"/>
          <a:stretch/>
        </p:blipFill>
        <p:spPr>
          <a:xfrm>
            <a:off x="0" y="0"/>
            <a:ext cx="9144000" cy="5148072"/>
          </a:xfrm>
          <a:prstGeom prst="rect">
            <a:avLst/>
          </a:prstGeom>
          <a:noFill/>
          <a:ln>
            <a:noFill/>
          </a:ln>
        </p:spPr>
      </p:pic>
      <p:sp>
        <p:nvSpPr>
          <p:cNvPr id="440" name="Google Shape;440;p64"/>
          <p:cNvSpPr txBox="1"/>
          <p:nvPr/>
        </p:nvSpPr>
        <p:spPr>
          <a:xfrm>
            <a:off x="2243075" y="1289850"/>
            <a:ext cx="6712800" cy="128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400">
                <a:solidFill>
                  <a:srgbClr val="1F1F1F"/>
                </a:solidFill>
                <a:highlight>
                  <a:srgbClr val="FFFFFF"/>
                </a:highlight>
              </a:rPr>
              <a:t>Final Project: Predicting Online News Popularity with Machine Learning</a:t>
            </a:r>
            <a:endParaRPr b="1" sz="2400">
              <a:solidFill>
                <a:srgbClr val="1F1F1F"/>
              </a:solidFill>
              <a:highlight>
                <a:srgbClr val="FFFFFF"/>
              </a:highlight>
            </a:endParaRPr>
          </a:p>
          <a:p>
            <a:pPr indent="0" lvl="0" marL="0" rtl="0" algn="l">
              <a:spcBef>
                <a:spcPts val="1200"/>
              </a:spcBef>
              <a:spcAft>
                <a:spcPts val="0"/>
              </a:spcAft>
              <a:buNone/>
            </a:pPr>
            <a:r>
              <a:t/>
            </a:r>
            <a:endParaRPr sz="3200">
              <a:solidFill>
                <a:schemeClr val="dk1"/>
              </a:solidFill>
            </a:endParaRPr>
          </a:p>
        </p:txBody>
      </p:sp>
      <p:sp>
        <p:nvSpPr>
          <p:cNvPr id="441" name="Google Shape;441;p64"/>
          <p:cNvSpPr txBox="1"/>
          <p:nvPr/>
        </p:nvSpPr>
        <p:spPr>
          <a:xfrm>
            <a:off x="2243075" y="3064725"/>
            <a:ext cx="66225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F1F1F"/>
                </a:solidFill>
                <a:highlight>
                  <a:srgbClr val="FFFFFF"/>
                </a:highlight>
              </a:rPr>
              <a:t>Group Members: Yiwei Li, Hongyu Liao, Han Zhang, Evelyn Zhou, Anqi Gu</a:t>
            </a:r>
            <a:endParaRPr b="1" sz="1200">
              <a:solidFill>
                <a:srgbClr val="1F1F1F"/>
              </a:solidFill>
              <a:highlight>
                <a:srgbClr val="FFFFFF"/>
              </a:highlight>
            </a:endParaRPr>
          </a:p>
          <a:p>
            <a:pPr indent="0" lvl="0" marL="0" rtl="0" algn="l">
              <a:spcBef>
                <a:spcPts val="0"/>
              </a:spcBef>
              <a:spcAft>
                <a:spcPts val="0"/>
              </a:spcAft>
              <a:buNone/>
            </a:pPr>
            <a:r>
              <a:rPr b="1" lang="en" sz="1200">
                <a:solidFill>
                  <a:srgbClr val="1F1F1F"/>
                </a:solidFill>
                <a:highlight>
                  <a:srgbClr val="FFFFFF"/>
                </a:highlight>
              </a:rPr>
              <a:t>Date: March 10, 2025</a:t>
            </a:r>
            <a:endParaRPr b="1" sz="1500">
              <a:solidFill>
                <a:srgbClr val="1F1F1F"/>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3"/>
          <p:cNvSpPr txBox="1"/>
          <p:nvPr>
            <p:ph idx="1" type="subTitle"/>
          </p:nvPr>
        </p:nvSpPr>
        <p:spPr>
          <a:xfrm>
            <a:off x="1371600" y="2052875"/>
            <a:ext cx="6400800" cy="949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80000"/>
              </a:lnSpc>
              <a:spcBef>
                <a:spcPts val="640"/>
              </a:spcBef>
              <a:spcAft>
                <a:spcPts val="0"/>
              </a:spcAft>
              <a:buNone/>
            </a:pPr>
            <a:r>
              <a:rPr lang="en" sz="3000">
                <a:solidFill>
                  <a:schemeClr val="dk1"/>
                </a:solidFill>
                <a:highlight>
                  <a:schemeClr val="lt1"/>
                </a:highlight>
              </a:rPr>
              <a:t>Is the data set sufficient for the task? </a:t>
            </a:r>
            <a:endParaRPr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ctrTitle"/>
          </p:nvPr>
        </p:nvSpPr>
        <p:spPr>
          <a:xfrm>
            <a:off x="740225" y="318747"/>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None/>
            </a:pPr>
            <a:r>
              <a:rPr b="1" lang="en" sz="1800"/>
              <a:t>Data Collection — Scrape data: Author &amp; number of followers </a:t>
            </a:r>
            <a:endParaRPr sz="3200"/>
          </a:p>
        </p:txBody>
      </p:sp>
      <p:pic>
        <p:nvPicPr>
          <p:cNvPr id="516" name="Google Shape;516;p74"/>
          <p:cNvPicPr preferRelativeResize="0"/>
          <p:nvPr/>
        </p:nvPicPr>
        <p:blipFill>
          <a:blip r:embed="rId3">
            <a:alphaModFix/>
          </a:blip>
          <a:stretch>
            <a:fillRect/>
          </a:stretch>
        </p:blipFill>
        <p:spPr>
          <a:xfrm>
            <a:off x="99550" y="1294950"/>
            <a:ext cx="4270450" cy="786675"/>
          </a:xfrm>
          <a:prstGeom prst="rect">
            <a:avLst/>
          </a:prstGeom>
          <a:noFill/>
          <a:ln>
            <a:noFill/>
          </a:ln>
        </p:spPr>
      </p:pic>
      <p:pic>
        <p:nvPicPr>
          <p:cNvPr id="517" name="Google Shape;517;p74"/>
          <p:cNvPicPr preferRelativeResize="0"/>
          <p:nvPr/>
        </p:nvPicPr>
        <p:blipFill>
          <a:blip r:embed="rId4">
            <a:alphaModFix/>
          </a:blip>
          <a:stretch>
            <a:fillRect/>
          </a:stretch>
        </p:blipFill>
        <p:spPr>
          <a:xfrm>
            <a:off x="3167125" y="2273523"/>
            <a:ext cx="2918624" cy="2106500"/>
          </a:xfrm>
          <a:prstGeom prst="rect">
            <a:avLst/>
          </a:prstGeom>
          <a:noFill/>
          <a:ln>
            <a:noFill/>
          </a:ln>
        </p:spPr>
      </p:pic>
      <p:pic>
        <p:nvPicPr>
          <p:cNvPr id="518" name="Google Shape;518;p74"/>
          <p:cNvPicPr preferRelativeResize="0"/>
          <p:nvPr/>
        </p:nvPicPr>
        <p:blipFill>
          <a:blip r:embed="rId5">
            <a:alphaModFix/>
          </a:blip>
          <a:stretch>
            <a:fillRect/>
          </a:stretch>
        </p:blipFill>
        <p:spPr>
          <a:xfrm>
            <a:off x="6222356" y="1003873"/>
            <a:ext cx="2260844" cy="2268449"/>
          </a:xfrm>
          <a:prstGeom prst="rect">
            <a:avLst/>
          </a:prstGeom>
          <a:noFill/>
          <a:ln>
            <a:noFill/>
          </a:ln>
        </p:spPr>
      </p:pic>
      <p:sp>
        <p:nvSpPr>
          <p:cNvPr id="519" name="Google Shape;519;p74"/>
          <p:cNvSpPr/>
          <p:nvPr/>
        </p:nvSpPr>
        <p:spPr>
          <a:xfrm flipH="1" rot="10800000">
            <a:off x="1634350" y="2671575"/>
            <a:ext cx="886800" cy="858900"/>
          </a:xfrm>
          <a:prstGeom prst="bentArrow">
            <a:avLst>
              <a:gd fmla="val 25000" name="adj1"/>
              <a:gd fmla="val 25000" name="adj2"/>
              <a:gd fmla="val 25000" name="adj3"/>
              <a:gd fmla="val 43750" name="adj4"/>
            </a:avLst>
          </a:prstGeom>
          <a:solidFill>
            <a:srgbClr val="502984"/>
          </a:solidFill>
          <a:ln cap="flat" cmpd="sng" w="9525">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74"/>
          <p:cNvSpPr/>
          <p:nvPr/>
        </p:nvSpPr>
        <p:spPr>
          <a:xfrm flipH="1" rot="5400000">
            <a:off x="6771925" y="3294125"/>
            <a:ext cx="778500" cy="858900"/>
          </a:xfrm>
          <a:prstGeom prst="bentArrow">
            <a:avLst>
              <a:gd fmla="val 25000" name="adj1"/>
              <a:gd fmla="val 25000" name="adj2"/>
              <a:gd fmla="val 25000" name="adj3"/>
              <a:gd fmla="val 43750" name="adj4"/>
            </a:avLst>
          </a:prstGeom>
          <a:solidFill>
            <a:srgbClr val="502984"/>
          </a:solidFill>
          <a:ln cap="flat" cmpd="sng" w="9525">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ctrTitle"/>
          </p:nvPr>
        </p:nvSpPr>
        <p:spPr>
          <a:xfrm>
            <a:off x="740225" y="318747"/>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Data Preprocessing — Followers  </a:t>
            </a:r>
            <a:endParaRPr sz="3200"/>
          </a:p>
        </p:txBody>
      </p:sp>
      <p:sp>
        <p:nvSpPr>
          <p:cNvPr id="526" name="Google Shape;526;p75"/>
          <p:cNvSpPr txBox="1"/>
          <p:nvPr/>
        </p:nvSpPr>
        <p:spPr>
          <a:xfrm>
            <a:off x="5245900" y="2286000"/>
            <a:ext cx="265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How do these missing values appear？</a:t>
            </a:r>
            <a:endParaRPr/>
          </a:p>
        </p:txBody>
      </p:sp>
      <p:pic>
        <p:nvPicPr>
          <p:cNvPr id="527" name="Google Shape;527;p75"/>
          <p:cNvPicPr preferRelativeResize="0"/>
          <p:nvPr/>
        </p:nvPicPr>
        <p:blipFill rotWithShape="1">
          <a:blip r:embed="rId3">
            <a:alphaModFix/>
          </a:blip>
          <a:srcRect b="0" l="0" r="0" t="1254"/>
          <a:stretch/>
        </p:blipFill>
        <p:spPr>
          <a:xfrm>
            <a:off x="377050" y="1030675"/>
            <a:ext cx="4342675" cy="33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txBox="1"/>
          <p:nvPr>
            <p:ph type="ctrTitle"/>
          </p:nvPr>
        </p:nvSpPr>
        <p:spPr>
          <a:xfrm>
            <a:off x="740225" y="318747"/>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Data Preprocessing—Followers </a:t>
            </a:r>
            <a:endParaRPr sz="3200"/>
          </a:p>
        </p:txBody>
      </p:sp>
      <p:cxnSp>
        <p:nvCxnSpPr>
          <p:cNvPr id="533" name="Google Shape;533;p76"/>
          <p:cNvCxnSpPr>
            <a:stCxn id="534" idx="6"/>
            <a:endCxn id="535" idx="2"/>
          </p:cNvCxnSpPr>
          <p:nvPr/>
        </p:nvCxnSpPr>
        <p:spPr>
          <a:xfrm>
            <a:off x="1936280" y="2438784"/>
            <a:ext cx="562200" cy="8091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536" name="Google Shape;536;p76"/>
          <p:cNvCxnSpPr>
            <a:stCxn id="534" idx="6"/>
            <a:endCxn id="537" idx="2"/>
          </p:cNvCxnSpPr>
          <p:nvPr/>
        </p:nvCxnSpPr>
        <p:spPr>
          <a:xfrm flipH="1" rot="10800000">
            <a:off x="1936280" y="1629684"/>
            <a:ext cx="562200" cy="8091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538" name="Google Shape;538;p76"/>
          <p:cNvCxnSpPr>
            <a:stCxn id="539" idx="3"/>
            <a:endCxn id="540" idx="2"/>
          </p:cNvCxnSpPr>
          <p:nvPr/>
        </p:nvCxnSpPr>
        <p:spPr>
          <a:xfrm>
            <a:off x="3584541" y="1629799"/>
            <a:ext cx="667500" cy="600"/>
          </a:xfrm>
          <a:prstGeom prst="bentConnector3">
            <a:avLst>
              <a:gd fmla="val 50007" name="adj1"/>
            </a:avLst>
          </a:prstGeom>
          <a:noFill/>
          <a:ln cap="flat" cmpd="sng" w="9525">
            <a:solidFill>
              <a:srgbClr val="C2C2C2"/>
            </a:solidFill>
            <a:prstDash val="solid"/>
            <a:round/>
            <a:headEnd len="sm" w="sm" type="none"/>
            <a:tailEnd len="sm" w="sm" type="none"/>
          </a:ln>
        </p:spPr>
      </p:cxnSp>
      <p:cxnSp>
        <p:nvCxnSpPr>
          <p:cNvPr id="541" name="Google Shape;541;p76"/>
          <p:cNvCxnSpPr>
            <a:stCxn id="542" idx="3"/>
            <a:endCxn id="543" idx="2"/>
          </p:cNvCxnSpPr>
          <p:nvPr/>
        </p:nvCxnSpPr>
        <p:spPr>
          <a:xfrm flipH="1" rot="10800000">
            <a:off x="3584541" y="2852669"/>
            <a:ext cx="469500" cy="39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44" name="Google Shape;544;p76"/>
          <p:cNvCxnSpPr>
            <a:stCxn id="542" idx="3"/>
            <a:endCxn id="545" idx="2"/>
          </p:cNvCxnSpPr>
          <p:nvPr/>
        </p:nvCxnSpPr>
        <p:spPr>
          <a:xfrm>
            <a:off x="3584541" y="3247769"/>
            <a:ext cx="469500" cy="3951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546" name="Google Shape;546;p76"/>
          <p:cNvGrpSpPr/>
          <p:nvPr/>
        </p:nvGrpSpPr>
        <p:grpSpPr>
          <a:xfrm>
            <a:off x="4252137" y="1491850"/>
            <a:ext cx="2183010" cy="275885"/>
            <a:chOff x="5592550" y="1018937"/>
            <a:chExt cx="2726377" cy="319200"/>
          </a:xfrm>
        </p:grpSpPr>
        <p:sp>
          <p:nvSpPr>
            <p:cNvPr id="547" name="Google Shape;547;p76"/>
            <p:cNvSpPr/>
            <p:nvPr/>
          </p:nvSpPr>
          <p:spPr>
            <a:xfrm>
              <a:off x="5766527" y="1018937"/>
              <a:ext cx="25524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News by mashable official</a:t>
              </a:r>
              <a:endParaRPr sz="1100">
                <a:solidFill>
                  <a:srgbClr val="3D3D3D"/>
                </a:solidFill>
                <a:latin typeface="Roboto"/>
                <a:ea typeface="Roboto"/>
                <a:cs typeface="Roboto"/>
                <a:sym typeface="Roboto"/>
              </a:endParaRPr>
            </a:p>
          </p:txBody>
        </p:sp>
        <p:sp>
          <p:nvSpPr>
            <p:cNvPr id="540" name="Google Shape;540;p76"/>
            <p:cNvSpPr/>
            <p:nvPr/>
          </p:nvSpPr>
          <p:spPr>
            <a:xfrm>
              <a:off x="5592550" y="1091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76"/>
          <p:cNvGrpSpPr/>
          <p:nvPr/>
        </p:nvGrpSpPr>
        <p:grpSpPr>
          <a:xfrm>
            <a:off x="2498552" y="1491857"/>
            <a:ext cx="1085989" cy="275885"/>
            <a:chOff x="3650050" y="1476150"/>
            <a:chExt cx="1356300" cy="319200"/>
          </a:xfrm>
        </p:grpSpPr>
        <p:sp>
          <p:nvSpPr>
            <p:cNvPr id="539" name="Google Shape;539;p76"/>
            <p:cNvSpPr/>
            <p:nvPr/>
          </p:nvSpPr>
          <p:spPr>
            <a:xfrm>
              <a:off x="38240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No author</a:t>
              </a:r>
              <a:endParaRPr sz="1100">
                <a:solidFill>
                  <a:srgbClr val="3D3D3D"/>
                </a:solidFill>
                <a:latin typeface="Roboto"/>
                <a:ea typeface="Roboto"/>
                <a:cs typeface="Roboto"/>
                <a:sym typeface="Roboto"/>
              </a:endParaRPr>
            </a:p>
          </p:txBody>
        </p:sp>
        <p:sp>
          <p:nvSpPr>
            <p:cNvPr id="537" name="Google Shape;537;p76"/>
            <p:cNvSpPr/>
            <p:nvPr/>
          </p:nvSpPr>
          <p:spPr>
            <a:xfrm>
              <a:off x="3650050" y="1548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76"/>
          <p:cNvGrpSpPr/>
          <p:nvPr/>
        </p:nvGrpSpPr>
        <p:grpSpPr>
          <a:xfrm>
            <a:off x="396426" y="2300850"/>
            <a:ext cx="1539854" cy="275885"/>
            <a:chOff x="1035890" y="2412160"/>
            <a:chExt cx="1923135" cy="319200"/>
          </a:xfrm>
        </p:grpSpPr>
        <p:sp>
          <p:nvSpPr>
            <p:cNvPr id="550" name="Google Shape;550;p76"/>
            <p:cNvSpPr/>
            <p:nvPr/>
          </p:nvSpPr>
          <p:spPr>
            <a:xfrm>
              <a:off x="1035890" y="2412160"/>
              <a:ext cx="1743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3D3D3D"/>
                  </a:solidFill>
                  <a:latin typeface="Roboto"/>
                  <a:ea typeface="Roboto"/>
                  <a:cs typeface="Roboto"/>
                  <a:sym typeface="Roboto"/>
                </a:rPr>
                <a:t>Why is there missing?</a:t>
              </a:r>
              <a:endParaRPr sz="1100">
                <a:solidFill>
                  <a:srgbClr val="3D3D3D"/>
                </a:solidFill>
                <a:latin typeface="Roboto"/>
                <a:ea typeface="Roboto"/>
                <a:cs typeface="Roboto"/>
                <a:sym typeface="Roboto"/>
              </a:endParaRPr>
            </a:p>
          </p:txBody>
        </p:sp>
        <p:sp>
          <p:nvSpPr>
            <p:cNvPr id="534" name="Google Shape;534;p76"/>
            <p:cNvSpPr/>
            <p:nvPr/>
          </p:nvSpPr>
          <p:spPr>
            <a:xfrm>
              <a:off x="2785025" y="2484750"/>
              <a:ext cx="174000" cy="174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76"/>
          <p:cNvGrpSpPr/>
          <p:nvPr/>
        </p:nvGrpSpPr>
        <p:grpSpPr>
          <a:xfrm>
            <a:off x="2498552" y="3109826"/>
            <a:ext cx="1085989" cy="275885"/>
            <a:chOff x="3650050" y="3348150"/>
            <a:chExt cx="1356300" cy="319200"/>
          </a:xfrm>
        </p:grpSpPr>
        <p:sp>
          <p:nvSpPr>
            <p:cNvPr id="542" name="Google Shape;542;p76"/>
            <p:cNvSpPr/>
            <p:nvPr/>
          </p:nvSpPr>
          <p:spPr>
            <a:xfrm>
              <a:off x="38240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No social media page</a:t>
              </a:r>
              <a:endParaRPr sz="1100">
                <a:solidFill>
                  <a:srgbClr val="3D3D3D"/>
                </a:solidFill>
                <a:latin typeface="Roboto"/>
                <a:ea typeface="Roboto"/>
                <a:cs typeface="Roboto"/>
                <a:sym typeface="Roboto"/>
              </a:endParaRPr>
            </a:p>
          </p:txBody>
        </p:sp>
        <p:sp>
          <p:nvSpPr>
            <p:cNvPr id="535" name="Google Shape;535;p76"/>
            <p:cNvSpPr/>
            <p:nvPr/>
          </p:nvSpPr>
          <p:spPr>
            <a:xfrm>
              <a:off x="3650050" y="3420750"/>
              <a:ext cx="174000" cy="174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76"/>
          <p:cNvGrpSpPr/>
          <p:nvPr/>
        </p:nvGrpSpPr>
        <p:grpSpPr>
          <a:xfrm>
            <a:off x="4053912" y="2714675"/>
            <a:ext cx="2381181" cy="275885"/>
            <a:chOff x="5592550" y="2890958"/>
            <a:chExt cx="2973875" cy="319200"/>
          </a:xfrm>
        </p:grpSpPr>
        <p:sp>
          <p:nvSpPr>
            <p:cNvPr id="553" name="Google Shape;553;p76"/>
            <p:cNvSpPr/>
            <p:nvPr/>
          </p:nvSpPr>
          <p:spPr>
            <a:xfrm>
              <a:off x="5766525" y="2890958"/>
              <a:ext cx="27999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News reproduced from other media or organizations</a:t>
              </a:r>
              <a:endParaRPr sz="1100">
                <a:solidFill>
                  <a:srgbClr val="3D3D3D"/>
                </a:solidFill>
                <a:latin typeface="Roboto"/>
                <a:ea typeface="Roboto"/>
                <a:cs typeface="Roboto"/>
                <a:sym typeface="Roboto"/>
              </a:endParaRPr>
            </a:p>
          </p:txBody>
        </p:sp>
        <p:sp>
          <p:nvSpPr>
            <p:cNvPr id="543" name="Google Shape;543;p76"/>
            <p:cNvSpPr/>
            <p:nvPr/>
          </p:nvSpPr>
          <p:spPr>
            <a:xfrm>
              <a:off x="5592550" y="29635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76"/>
          <p:cNvGrpSpPr/>
          <p:nvPr/>
        </p:nvGrpSpPr>
        <p:grpSpPr>
          <a:xfrm>
            <a:off x="4053912" y="3504975"/>
            <a:ext cx="2143387" cy="275885"/>
            <a:chOff x="5592550" y="3805339"/>
            <a:chExt cx="2676891" cy="319200"/>
          </a:xfrm>
        </p:grpSpPr>
        <p:sp>
          <p:nvSpPr>
            <p:cNvPr id="555" name="Google Shape;555;p76"/>
            <p:cNvSpPr/>
            <p:nvPr/>
          </p:nvSpPr>
          <p:spPr>
            <a:xfrm>
              <a:off x="5766541" y="3805339"/>
              <a:ext cx="25029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Author is no longer active</a:t>
              </a:r>
              <a:endParaRPr sz="1100">
                <a:solidFill>
                  <a:srgbClr val="3D3D3D"/>
                </a:solidFill>
                <a:latin typeface="Roboto"/>
                <a:ea typeface="Roboto"/>
                <a:cs typeface="Roboto"/>
                <a:sym typeface="Roboto"/>
              </a:endParaRPr>
            </a:p>
          </p:txBody>
        </p:sp>
        <p:sp>
          <p:nvSpPr>
            <p:cNvPr id="545" name="Google Shape;545;p76"/>
            <p:cNvSpPr/>
            <p:nvPr/>
          </p:nvSpPr>
          <p:spPr>
            <a:xfrm>
              <a:off x="5592550" y="3877950"/>
              <a:ext cx="174000" cy="1740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6" name="Google Shape;556;p76"/>
          <p:cNvCxnSpPr/>
          <p:nvPr/>
        </p:nvCxnSpPr>
        <p:spPr>
          <a:xfrm flipH="1" rot="10800000">
            <a:off x="6435100" y="1615275"/>
            <a:ext cx="667500" cy="14400"/>
          </a:xfrm>
          <a:prstGeom prst="bentConnector3">
            <a:avLst>
              <a:gd fmla="val 103551" name="adj1"/>
            </a:avLst>
          </a:prstGeom>
          <a:noFill/>
          <a:ln cap="flat" cmpd="sng" w="9525">
            <a:solidFill>
              <a:srgbClr val="C2C2C2"/>
            </a:solidFill>
            <a:prstDash val="solid"/>
            <a:round/>
            <a:headEnd len="sm" w="sm" type="none"/>
            <a:tailEnd len="sm" w="sm" type="none"/>
          </a:ln>
        </p:spPr>
      </p:cxnSp>
      <p:grpSp>
        <p:nvGrpSpPr>
          <p:cNvPr id="557" name="Google Shape;557;p76"/>
          <p:cNvGrpSpPr/>
          <p:nvPr/>
        </p:nvGrpSpPr>
        <p:grpSpPr>
          <a:xfrm>
            <a:off x="7102725" y="1470500"/>
            <a:ext cx="1356300" cy="319200"/>
            <a:chOff x="6563750" y="1476150"/>
            <a:chExt cx="1356300" cy="319200"/>
          </a:xfrm>
        </p:grpSpPr>
        <p:sp>
          <p:nvSpPr>
            <p:cNvPr id="558" name="Google Shape;558;p76"/>
            <p:cNvSpPr/>
            <p:nvPr/>
          </p:nvSpPr>
          <p:spPr>
            <a:xfrm>
              <a:off x="6737750" y="1476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Recorded as ”official“</a:t>
              </a:r>
              <a:endParaRPr sz="1100">
                <a:solidFill>
                  <a:srgbClr val="3D3D3D"/>
                </a:solidFill>
                <a:latin typeface="Roboto"/>
                <a:ea typeface="Roboto"/>
                <a:cs typeface="Roboto"/>
                <a:sym typeface="Roboto"/>
              </a:endParaRPr>
            </a:p>
          </p:txBody>
        </p:sp>
        <p:sp>
          <p:nvSpPr>
            <p:cNvPr id="559" name="Google Shape;559;p76"/>
            <p:cNvSpPr/>
            <p:nvPr/>
          </p:nvSpPr>
          <p:spPr>
            <a:xfrm>
              <a:off x="6563750" y="1534050"/>
              <a:ext cx="174000" cy="174000"/>
            </a:xfrm>
            <a:prstGeom prst="ellips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0" name="Google Shape;560;p76"/>
          <p:cNvCxnSpPr>
            <a:stCxn id="561" idx="3"/>
            <a:endCxn id="562" idx="2"/>
          </p:cNvCxnSpPr>
          <p:nvPr/>
        </p:nvCxnSpPr>
        <p:spPr>
          <a:xfrm>
            <a:off x="5977550" y="3713275"/>
            <a:ext cx="586200" cy="6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563" name="Google Shape;563;p76"/>
          <p:cNvGrpSpPr/>
          <p:nvPr/>
        </p:nvGrpSpPr>
        <p:grpSpPr>
          <a:xfrm>
            <a:off x="6563750" y="3554275"/>
            <a:ext cx="1356300" cy="319200"/>
            <a:chOff x="6563750" y="3805350"/>
            <a:chExt cx="1356300" cy="319200"/>
          </a:xfrm>
        </p:grpSpPr>
        <p:sp>
          <p:nvSpPr>
            <p:cNvPr id="564" name="Google Shape;564;p76"/>
            <p:cNvSpPr/>
            <p:nvPr/>
          </p:nvSpPr>
          <p:spPr>
            <a:xfrm>
              <a:off x="6737750" y="38053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Recorded as “Unknown”</a:t>
              </a:r>
              <a:endParaRPr sz="1100">
                <a:solidFill>
                  <a:srgbClr val="3D3D3D"/>
                </a:solidFill>
                <a:latin typeface="Roboto"/>
                <a:ea typeface="Roboto"/>
                <a:cs typeface="Roboto"/>
                <a:sym typeface="Roboto"/>
              </a:endParaRPr>
            </a:p>
          </p:txBody>
        </p:sp>
        <p:sp>
          <p:nvSpPr>
            <p:cNvPr id="562" name="Google Shape;562;p76"/>
            <p:cNvSpPr/>
            <p:nvPr/>
          </p:nvSpPr>
          <p:spPr>
            <a:xfrm>
              <a:off x="6563750" y="3877950"/>
              <a:ext cx="174000" cy="174000"/>
            </a:xfrm>
            <a:prstGeom prst="ellips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76"/>
          <p:cNvGrpSpPr/>
          <p:nvPr/>
        </p:nvGrpSpPr>
        <p:grpSpPr>
          <a:xfrm>
            <a:off x="7330300" y="2683713"/>
            <a:ext cx="1356300" cy="319200"/>
            <a:chOff x="6563750" y="3348150"/>
            <a:chExt cx="1356300" cy="319200"/>
          </a:xfrm>
        </p:grpSpPr>
        <p:sp>
          <p:nvSpPr>
            <p:cNvPr id="566" name="Google Shape;566;p76"/>
            <p:cNvSpPr/>
            <p:nvPr/>
          </p:nvSpPr>
          <p:spPr>
            <a:xfrm>
              <a:off x="6737750" y="3348150"/>
              <a:ext cx="1182300" cy="31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D3D3D"/>
                  </a:solidFill>
                  <a:latin typeface="Roboto"/>
                  <a:ea typeface="Roboto"/>
                  <a:cs typeface="Roboto"/>
                  <a:sym typeface="Roboto"/>
                </a:rPr>
                <a:t>Recorded as “Reprinted”</a:t>
              </a:r>
              <a:endParaRPr sz="1100">
                <a:solidFill>
                  <a:srgbClr val="3D3D3D"/>
                </a:solidFill>
                <a:latin typeface="Roboto"/>
                <a:ea typeface="Roboto"/>
                <a:cs typeface="Roboto"/>
                <a:sym typeface="Roboto"/>
              </a:endParaRPr>
            </a:p>
          </p:txBody>
        </p:sp>
        <p:sp>
          <p:nvSpPr>
            <p:cNvPr id="567" name="Google Shape;567;p76"/>
            <p:cNvSpPr/>
            <p:nvPr/>
          </p:nvSpPr>
          <p:spPr>
            <a:xfrm>
              <a:off x="6563750" y="3420750"/>
              <a:ext cx="174000" cy="174000"/>
            </a:xfrm>
            <a:prstGeom prst="ellips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8" name="Google Shape;568;p76"/>
          <p:cNvCxnSpPr>
            <a:stCxn id="553" idx="3"/>
            <a:endCxn id="567" idx="2"/>
          </p:cNvCxnSpPr>
          <p:nvPr/>
        </p:nvCxnSpPr>
        <p:spPr>
          <a:xfrm flipH="1" rot="10800000">
            <a:off x="6435093" y="2843317"/>
            <a:ext cx="895200" cy="9300"/>
          </a:xfrm>
          <a:prstGeom prst="bentConnector3">
            <a:avLst>
              <a:gd fmla="val 101336"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7"/>
          <p:cNvSpPr txBox="1"/>
          <p:nvPr>
            <p:ph type="ctrTitle"/>
          </p:nvPr>
        </p:nvSpPr>
        <p:spPr>
          <a:xfrm>
            <a:off x="685800" y="3278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Feature Engineering—Severe data skew </a:t>
            </a:r>
            <a:endParaRPr sz="3200"/>
          </a:p>
        </p:txBody>
      </p:sp>
      <p:sp>
        <p:nvSpPr>
          <p:cNvPr id="574" name="Google Shape;574;p77"/>
          <p:cNvSpPr txBox="1"/>
          <p:nvPr>
            <p:ph idx="1" type="subTitle"/>
          </p:nvPr>
        </p:nvSpPr>
        <p:spPr>
          <a:xfrm>
            <a:off x="1028275" y="3679100"/>
            <a:ext cx="6400800" cy="1314600"/>
          </a:xfrm>
          <a:prstGeom prst="rect">
            <a:avLst/>
          </a:prstGeom>
        </p:spPr>
        <p:txBody>
          <a:bodyPr anchorCtr="0" anchor="t" bIns="45700" lIns="91425" spcFirstLastPara="1" rIns="91425" wrap="square" tIns="45700">
            <a:normAutofit fontScale="47500" lnSpcReduction="10000"/>
          </a:bodyPr>
          <a:lstStyle/>
          <a:p>
            <a:pPr indent="0" lvl="0" marL="0" rtl="0" algn="ctr">
              <a:spcBef>
                <a:spcPts val="640"/>
              </a:spcBef>
              <a:spcAft>
                <a:spcPts val="0"/>
              </a:spcAft>
              <a:buNone/>
            </a:pPr>
            <a:r>
              <a:rPr lang="en"/>
              <a:t>In Use a flexible transformation (Box-Cox) to flatten the distribution and preserve key data characteristics.</a:t>
            </a:r>
            <a:endParaRPr/>
          </a:p>
          <a:p>
            <a:pPr indent="0" lvl="0" marL="0" rtl="0" algn="ctr">
              <a:spcBef>
                <a:spcPts val="640"/>
              </a:spcBef>
              <a:spcAft>
                <a:spcPts val="0"/>
              </a:spcAft>
              <a:buClr>
                <a:schemeClr val="dk1"/>
              </a:buClr>
              <a:buSzPct val="34375"/>
              <a:buFont typeface="Arial"/>
              <a:buNone/>
            </a:pPr>
            <a:r>
              <a:rPr lang="en"/>
              <a:t>Cap remaining extreme values to further reduce skewness and outlier impact, enhancing model robustness.</a:t>
            </a:r>
            <a:endParaRPr/>
          </a:p>
          <a:p>
            <a:pPr indent="0" lvl="0" marL="0" rtl="0" algn="ctr">
              <a:spcBef>
                <a:spcPts val="640"/>
              </a:spcBef>
              <a:spcAft>
                <a:spcPts val="0"/>
              </a:spcAft>
              <a:buNone/>
            </a:pPr>
            <a:r>
              <a:t/>
            </a:r>
            <a:endParaRPr/>
          </a:p>
        </p:txBody>
      </p:sp>
      <p:pic>
        <p:nvPicPr>
          <p:cNvPr id="575" name="Google Shape;575;p77"/>
          <p:cNvPicPr preferRelativeResize="0"/>
          <p:nvPr/>
        </p:nvPicPr>
        <p:blipFill>
          <a:blip r:embed="rId3">
            <a:alphaModFix/>
          </a:blip>
          <a:stretch>
            <a:fillRect/>
          </a:stretch>
        </p:blipFill>
        <p:spPr>
          <a:xfrm>
            <a:off x="898450" y="970725"/>
            <a:ext cx="1683875" cy="3514825"/>
          </a:xfrm>
          <a:prstGeom prst="rect">
            <a:avLst/>
          </a:prstGeom>
          <a:noFill/>
          <a:ln>
            <a:noFill/>
          </a:ln>
        </p:spPr>
      </p:pic>
      <p:pic>
        <p:nvPicPr>
          <p:cNvPr id="576" name="Google Shape;576;p77"/>
          <p:cNvPicPr preferRelativeResize="0"/>
          <p:nvPr/>
        </p:nvPicPr>
        <p:blipFill>
          <a:blip r:embed="rId4">
            <a:alphaModFix/>
          </a:blip>
          <a:stretch>
            <a:fillRect/>
          </a:stretch>
        </p:blipFill>
        <p:spPr>
          <a:xfrm>
            <a:off x="437275" y="970725"/>
            <a:ext cx="7906424" cy="2447075"/>
          </a:xfrm>
          <a:prstGeom prst="rect">
            <a:avLst/>
          </a:prstGeom>
          <a:noFill/>
          <a:ln>
            <a:noFill/>
          </a:ln>
        </p:spPr>
      </p:pic>
      <p:pic>
        <p:nvPicPr>
          <p:cNvPr id="577" name="Google Shape;577;p77"/>
          <p:cNvPicPr preferRelativeResize="0"/>
          <p:nvPr/>
        </p:nvPicPr>
        <p:blipFill>
          <a:blip r:embed="rId5">
            <a:alphaModFix/>
          </a:blip>
          <a:stretch>
            <a:fillRect/>
          </a:stretch>
        </p:blipFill>
        <p:spPr>
          <a:xfrm>
            <a:off x="2121275" y="-2905088"/>
            <a:ext cx="5235950" cy="781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8"/>
          <p:cNvSpPr txBox="1"/>
          <p:nvPr/>
        </p:nvSpPr>
        <p:spPr>
          <a:xfrm>
            <a:off x="317450" y="252150"/>
            <a:ext cx="7113000" cy="5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dk1"/>
                </a:solidFill>
              </a:rPr>
              <a:t>EDA - Content Engagement by Follower Level</a:t>
            </a:r>
            <a:endParaRPr b="1"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p:txBody>
      </p:sp>
      <p:sp>
        <p:nvSpPr>
          <p:cNvPr id="583" name="Google Shape;583;p78"/>
          <p:cNvSpPr txBox="1"/>
          <p:nvPr/>
        </p:nvSpPr>
        <p:spPr>
          <a:xfrm>
            <a:off x="4775400" y="834750"/>
            <a:ext cx="4368600" cy="403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Bar chart showing content engagement across different follower levels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Four share categories: Low, Medium, High, and Viral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Key Insights: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Low shares dominate across all follower categories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Low and Unknown sources show similar distribution patterns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High follower accounts create minimal content despite their influencer status.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Recommendation:</a:t>
            </a:r>
            <a:r>
              <a:rPr lang="en" sz="1100">
                <a:solidFill>
                  <a:schemeClr val="dk1"/>
                </a:solidFill>
              </a:rPr>
              <a:t> Partner with Low-level creators - they produce highest content volume and generate most viral articles in absolute numbers, maximizing breakthrough potential.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pic>
        <p:nvPicPr>
          <p:cNvPr id="584" name="Google Shape;584;p78"/>
          <p:cNvPicPr preferRelativeResize="0"/>
          <p:nvPr/>
        </p:nvPicPr>
        <p:blipFill>
          <a:blip r:embed="rId3">
            <a:alphaModFix/>
          </a:blip>
          <a:stretch>
            <a:fillRect/>
          </a:stretch>
        </p:blipFill>
        <p:spPr>
          <a:xfrm>
            <a:off x="274900" y="1265475"/>
            <a:ext cx="4368599" cy="2474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590" name="Google Shape;590;p79"/>
          <p:cNvSpPr/>
          <p:nvPr/>
        </p:nvSpPr>
        <p:spPr>
          <a:xfrm>
            <a:off x="918125" y="884550"/>
            <a:ext cx="2624400" cy="34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79"/>
          <p:cNvSpPr txBox="1"/>
          <p:nvPr/>
        </p:nvSpPr>
        <p:spPr>
          <a:xfrm>
            <a:off x="1016100" y="1143475"/>
            <a:ext cx="24354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Models</a:t>
            </a:r>
            <a:endParaRPr sz="2200">
              <a:solidFill>
                <a:schemeClr val="dk1"/>
              </a:solidFill>
            </a:endParaRPr>
          </a:p>
        </p:txBody>
      </p:sp>
      <p:sp>
        <p:nvSpPr>
          <p:cNvPr id="592" name="Google Shape;592;p79"/>
          <p:cNvSpPr txBox="1"/>
          <p:nvPr/>
        </p:nvSpPr>
        <p:spPr>
          <a:xfrm>
            <a:off x="1016075" y="1710300"/>
            <a:ext cx="2435400" cy="2157900"/>
          </a:xfrm>
          <a:prstGeom prst="rect">
            <a:avLst/>
          </a:prstGeom>
          <a:noFill/>
          <a:ln>
            <a:noFill/>
          </a:ln>
        </p:spPr>
        <p:txBody>
          <a:bodyPr anchorCtr="0" anchor="t" bIns="91425" lIns="91425" spcFirstLastPara="1" rIns="91425" wrap="square" tIns="91425">
            <a:normAutofit/>
          </a:bodyPr>
          <a:lstStyle/>
          <a:p>
            <a:pPr indent="-202183" lvl="0" marL="237743" rtl="0" algn="l">
              <a:lnSpc>
                <a:spcPct val="115000"/>
              </a:lnSpc>
              <a:spcBef>
                <a:spcPts val="0"/>
              </a:spcBef>
              <a:spcAft>
                <a:spcPts val="0"/>
              </a:spcAft>
              <a:buClr>
                <a:schemeClr val="dk1"/>
              </a:buClr>
              <a:buSzPts val="1600"/>
              <a:buChar char="●"/>
            </a:pPr>
            <a:r>
              <a:rPr lang="en" sz="1600">
                <a:solidFill>
                  <a:schemeClr val="dk1"/>
                </a:solidFill>
              </a:rPr>
              <a:t>Logistic Regression （OvR）</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Random Forest</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Gradient Boosting</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XGBoost</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LightGBM</a:t>
            </a:r>
            <a:endParaRPr sz="1600">
              <a:solidFill>
                <a:schemeClr val="dk1"/>
              </a:solidFill>
            </a:endParaRPr>
          </a:p>
        </p:txBody>
      </p:sp>
      <p:sp>
        <p:nvSpPr>
          <p:cNvPr id="593" name="Google Shape;593;p79"/>
          <p:cNvSpPr/>
          <p:nvPr/>
        </p:nvSpPr>
        <p:spPr>
          <a:xfrm>
            <a:off x="5465250" y="884550"/>
            <a:ext cx="2624400" cy="34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79"/>
          <p:cNvSpPr txBox="1"/>
          <p:nvPr/>
        </p:nvSpPr>
        <p:spPr>
          <a:xfrm>
            <a:off x="5563225" y="1143475"/>
            <a:ext cx="24354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rPr>
              <a:t>Methods</a:t>
            </a:r>
            <a:endParaRPr sz="2200">
              <a:solidFill>
                <a:schemeClr val="dk1"/>
              </a:solidFill>
            </a:endParaRPr>
          </a:p>
        </p:txBody>
      </p:sp>
      <p:sp>
        <p:nvSpPr>
          <p:cNvPr id="595" name="Google Shape;595;p79"/>
          <p:cNvSpPr txBox="1"/>
          <p:nvPr/>
        </p:nvSpPr>
        <p:spPr>
          <a:xfrm>
            <a:off x="5563200" y="1710300"/>
            <a:ext cx="2435400" cy="2157900"/>
          </a:xfrm>
          <a:prstGeom prst="rect">
            <a:avLst/>
          </a:prstGeom>
          <a:noFill/>
          <a:ln>
            <a:noFill/>
          </a:ln>
        </p:spPr>
        <p:txBody>
          <a:bodyPr anchorCtr="0" anchor="t" bIns="91425" lIns="91425" spcFirstLastPara="1" rIns="91425" wrap="square" tIns="91425">
            <a:normAutofit/>
          </a:bodyPr>
          <a:lstStyle/>
          <a:p>
            <a:pPr indent="-202183" lvl="0" marL="237743" rtl="0" algn="l">
              <a:lnSpc>
                <a:spcPct val="115000"/>
              </a:lnSpc>
              <a:spcBef>
                <a:spcPts val="0"/>
              </a:spcBef>
              <a:spcAft>
                <a:spcPts val="0"/>
              </a:spcAft>
              <a:buClr>
                <a:schemeClr val="dk1"/>
              </a:buClr>
              <a:buSzPts val="1600"/>
              <a:buChar char="●"/>
            </a:pPr>
            <a:r>
              <a:rPr lang="en" sz="1600">
                <a:solidFill>
                  <a:schemeClr val="dk1"/>
                </a:solidFill>
              </a:rPr>
              <a:t>SMOTE (</a:t>
            </a:r>
            <a:r>
              <a:rPr lang="en" sz="1300">
                <a:solidFill>
                  <a:srgbClr val="191B1F"/>
                </a:solidFill>
              </a:rPr>
              <a:t>Synthetic</a:t>
            </a:r>
            <a:endParaRPr sz="1300">
              <a:solidFill>
                <a:srgbClr val="191B1F"/>
              </a:solidFill>
            </a:endParaRPr>
          </a:p>
          <a:p>
            <a:pPr indent="0" lvl="0" marL="237743" rtl="0" algn="l">
              <a:lnSpc>
                <a:spcPct val="115000"/>
              </a:lnSpc>
              <a:spcBef>
                <a:spcPts val="0"/>
              </a:spcBef>
              <a:spcAft>
                <a:spcPts val="0"/>
              </a:spcAft>
              <a:buNone/>
            </a:pPr>
            <a:r>
              <a:rPr lang="en" sz="1300">
                <a:solidFill>
                  <a:srgbClr val="191B1F"/>
                </a:solidFill>
              </a:rPr>
              <a:t>Minority Over-sampling Technique</a:t>
            </a:r>
            <a:r>
              <a:rPr lang="en" sz="1600">
                <a:solidFill>
                  <a:schemeClr val="dk1"/>
                </a:solidFill>
              </a:rPr>
              <a:t>)</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Stacking</a:t>
            </a:r>
            <a:endParaRPr sz="1600">
              <a:solidFill>
                <a:schemeClr val="dk1"/>
              </a:solidFill>
            </a:endParaRPr>
          </a:p>
          <a:p>
            <a:pPr indent="-202183" lvl="0" marL="237743" rtl="0" algn="l">
              <a:lnSpc>
                <a:spcPct val="115000"/>
              </a:lnSpc>
              <a:spcBef>
                <a:spcPts val="0"/>
              </a:spcBef>
              <a:spcAft>
                <a:spcPts val="0"/>
              </a:spcAft>
              <a:buClr>
                <a:schemeClr val="dk1"/>
              </a:buClr>
              <a:buSzPts val="1600"/>
              <a:buChar char="●"/>
            </a:pPr>
            <a:r>
              <a:rPr lang="en" sz="1600">
                <a:solidFill>
                  <a:schemeClr val="dk1"/>
                </a:solidFill>
              </a:rPr>
              <a:t>PCA</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0"/>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pic>
        <p:nvPicPr>
          <p:cNvPr id="601" name="Google Shape;601;p80"/>
          <p:cNvPicPr preferRelativeResize="0"/>
          <p:nvPr/>
        </p:nvPicPr>
        <p:blipFill>
          <a:blip r:embed="rId3">
            <a:alphaModFix/>
          </a:blip>
          <a:stretch>
            <a:fillRect/>
          </a:stretch>
        </p:blipFill>
        <p:spPr>
          <a:xfrm>
            <a:off x="3500375" y="957100"/>
            <a:ext cx="5465400" cy="2864625"/>
          </a:xfrm>
          <a:prstGeom prst="rect">
            <a:avLst/>
          </a:prstGeom>
          <a:noFill/>
          <a:ln>
            <a:noFill/>
          </a:ln>
        </p:spPr>
      </p:pic>
      <p:sp>
        <p:nvSpPr>
          <p:cNvPr id="602" name="Google Shape;602;p80"/>
          <p:cNvSpPr txBox="1"/>
          <p:nvPr/>
        </p:nvSpPr>
        <p:spPr>
          <a:xfrm>
            <a:off x="405900" y="1455575"/>
            <a:ext cx="2254800" cy="431100"/>
          </a:xfrm>
          <a:prstGeom prst="rect">
            <a:avLst/>
          </a:prstGeom>
          <a:noFill/>
          <a:ln>
            <a:noFill/>
          </a:ln>
        </p:spPr>
        <p:txBody>
          <a:bodyPr anchorCtr="0" anchor="t" bIns="91425" lIns="91425" spcFirstLastPara="1" rIns="91425" wrap="square" tIns="91425">
            <a:spAutoFit/>
          </a:bodyPr>
          <a:lstStyle/>
          <a:p>
            <a:pPr indent="-202183" lvl="0" marL="237743" rtl="0" algn="l">
              <a:lnSpc>
                <a:spcPct val="115000"/>
              </a:lnSpc>
              <a:spcBef>
                <a:spcPts val="0"/>
              </a:spcBef>
              <a:spcAft>
                <a:spcPts val="0"/>
              </a:spcAft>
              <a:buClr>
                <a:schemeClr val="dk1"/>
              </a:buClr>
              <a:buSzPts val="1600"/>
              <a:buChar char="●"/>
            </a:pPr>
            <a:r>
              <a:rPr lang="en" sz="1600">
                <a:solidFill>
                  <a:schemeClr val="dk1"/>
                </a:solidFill>
              </a:rPr>
              <a:t>Logistic Regression</a:t>
            </a:r>
            <a:endParaRPr/>
          </a:p>
        </p:txBody>
      </p:sp>
      <p:sp>
        <p:nvSpPr>
          <p:cNvPr id="603" name="Google Shape;603;p80"/>
          <p:cNvSpPr txBox="1"/>
          <p:nvPr/>
        </p:nvSpPr>
        <p:spPr>
          <a:xfrm>
            <a:off x="561225" y="2725000"/>
            <a:ext cx="2267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One vs Rest (OvR)</a:t>
            </a:r>
            <a:endParaRPr sz="17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
        <p:nvSpPr>
          <p:cNvPr id="604" name="Google Shape;604;p80"/>
          <p:cNvSpPr txBox="1"/>
          <p:nvPr/>
        </p:nvSpPr>
        <p:spPr>
          <a:xfrm>
            <a:off x="4434575" y="3921700"/>
            <a:ext cx="359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888888"/>
                </a:solidFill>
              </a:rPr>
              <a:t>https://michael-fuchs-python.netlify.app/2019/11/13/ovo-and-ovr-classifier/</a:t>
            </a:r>
            <a:endParaRPr sz="800">
              <a:solidFill>
                <a:srgbClr val="88888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1"/>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610" name="Google Shape;610;p81"/>
          <p:cNvSpPr/>
          <p:nvPr/>
        </p:nvSpPr>
        <p:spPr>
          <a:xfrm>
            <a:off x="708150" y="625475"/>
            <a:ext cx="3268200" cy="18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81"/>
          <p:cNvSpPr txBox="1"/>
          <p:nvPr/>
        </p:nvSpPr>
        <p:spPr>
          <a:xfrm>
            <a:off x="932125" y="779575"/>
            <a:ext cx="2813100" cy="16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Random Forest</a:t>
            </a:r>
            <a:endParaRPr b="1" sz="1600">
              <a:solidFill>
                <a:schemeClr val="dk1"/>
              </a:solidFill>
            </a:endParaRPr>
          </a:p>
          <a:p>
            <a:pPr indent="0" lvl="0" marL="0" rtl="0" algn="l">
              <a:spcBef>
                <a:spcPts val="0"/>
              </a:spcBef>
              <a:spcAft>
                <a:spcPts val="0"/>
              </a:spcAft>
              <a:buNone/>
            </a:pPr>
            <a:r>
              <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Bagging-based</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Combination of Decision trees</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Parallel training</a:t>
            </a:r>
            <a:endParaRPr sz="1500">
              <a:solidFill>
                <a:schemeClr val="dk1"/>
              </a:solidFill>
            </a:endParaRPr>
          </a:p>
        </p:txBody>
      </p:sp>
      <p:sp>
        <p:nvSpPr>
          <p:cNvPr id="612" name="Google Shape;612;p81"/>
          <p:cNvSpPr/>
          <p:nvPr/>
        </p:nvSpPr>
        <p:spPr>
          <a:xfrm>
            <a:off x="5090725" y="625475"/>
            <a:ext cx="3268200" cy="18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81"/>
          <p:cNvSpPr txBox="1"/>
          <p:nvPr/>
        </p:nvSpPr>
        <p:spPr>
          <a:xfrm>
            <a:off x="5615800" y="807625"/>
            <a:ext cx="2636100" cy="16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Gradient Boosting</a:t>
            </a:r>
            <a:endParaRPr b="1" sz="1600">
              <a:solidFill>
                <a:schemeClr val="dk1"/>
              </a:solidFill>
            </a:endParaRPr>
          </a:p>
          <a:p>
            <a:pPr indent="0" lvl="0" marL="0" rtl="0" algn="l">
              <a:spcBef>
                <a:spcPts val="0"/>
              </a:spcBef>
              <a:spcAft>
                <a:spcPts val="0"/>
              </a:spcAft>
              <a:buNone/>
            </a:pPr>
            <a:r>
              <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Boosting-based</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Gradient descent</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Serial training</a:t>
            </a:r>
            <a:endParaRPr sz="1500">
              <a:solidFill>
                <a:schemeClr val="dk1"/>
              </a:solidFill>
            </a:endParaRPr>
          </a:p>
        </p:txBody>
      </p:sp>
      <p:sp>
        <p:nvSpPr>
          <p:cNvPr id="614" name="Google Shape;614;p81"/>
          <p:cNvSpPr/>
          <p:nvPr/>
        </p:nvSpPr>
        <p:spPr>
          <a:xfrm>
            <a:off x="708150" y="2751300"/>
            <a:ext cx="3268200" cy="18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81"/>
          <p:cNvSpPr txBox="1"/>
          <p:nvPr/>
        </p:nvSpPr>
        <p:spPr>
          <a:xfrm>
            <a:off x="932125" y="2905400"/>
            <a:ext cx="2813100" cy="16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XGboost</a:t>
            </a:r>
            <a:endParaRPr b="1" sz="1600">
              <a:solidFill>
                <a:schemeClr val="dk1"/>
              </a:solidFill>
            </a:endParaRPr>
          </a:p>
          <a:p>
            <a:pPr indent="0" lvl="0" marL="0" rtl="0" algn="l">
              <a:spcBef>
                <a:spcPts val="0"/>
              </a:spcBef>
              <a:spcAft>
                <a:spcPts val="0"/>
              </a:spcAft>
              <a:buNone/>
            </a:pPr>
            <a:r>
              <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Regularization</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Parallelized tree building</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High performance</a:t>
            </a:r>
            <a:endParaRPr sz="1500">
              <a:solidFill>
                <a:schemeClr val="dk1"/>
              </a:solidFill>
            </a:endParaRPr>
          </a:p>
        </p:txBody>
      </p:sp>
      <p:sp>
        <p:nvSpPr>
          <p:cNvPr id="616" name="Google Shape;616;p81"/>
          <p:cNvSpPr/>
          <p:nvPr/>
        </p:nvSpPr>
        <p:spPr>
          <a:xfrm>
            <a:off x="5090725" y="2793350"/>
            <a:ext cx="3268200" cy="18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81"/>
          <p:cNvSpPr txBox="1"/>
          <p:nvPr/>
        </p:nvSpPr>
        <p:spPr>
          <a:xfrm>
            <a:off x="5314700" y="2947450"/>
            <a:ext cx="2813100" cy="16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LightGBM</a:t>
            </a:r>
            <a:endParaRPr b="1" sz="1600">
              <a:solidFill>
                <a:schemeClr val="dk1"/>
              </a:solidFill>
            </a:endParaRPr>
          </a:p>
          <a:p>
            <a:pPr indent="0" lvl="0" marL="0" rtl="0" algn="l">
              <a:spcBef>
                <a:spcPts val="0"/>
              </a:spcBef>
              <a:spcAft>
                <a:spcPts val="0"/>
              </a:spcAft>
              <a:buNone/>
            </a:pPr>
            <a:r>
              <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Histogram-based learning</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Leaf-wise tree growth</a:t>
            </a:r>
            <a:endParaRPr sz="1500">
              <a:solidFill>
                <a:schemeClr val="dk1"/>
              </a:solidFill>
            </a:endParaRPr>
          </a:p>
          <a:p>
            <a:pPr indent="-195834" lvl="0" marL="329184" rtl="0" algn="l">
              <a:spcBef>
                <a:spcPts val="0"/>
              </a:spcBef>
              <a:spcAft>
                <a:spcPts val="0"/>
              </a:spcAft>
              <a:buClr>
                <a:schemeClr val="dk1"/>
              </a:buClr>
              <a:buSzPts val="1500"/>
              <a:buChar char="●"/>
            </a:pPr>
            <a:r>
              <a:rPr lang="en" sz="1500">
                <a:solidFill>
                  <a:schemeClr val="dk1"/>
                </a:solidFill>
              </a:rPr>
              <a:t>Fast training</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2"/>
          <p:cNvPicPr preferRelativeResize="0"/>
          <p:nvPr/>
        </p:nvPicPr>
        <p:blipFill>
          <a:blip r:embed="rId3">
            <a:alphaModFix/>
          </a:blip>
          <a:stretch>
            <a:fillRect/>
          </a:stretch>
        </p:blipFill>
        <p:spPr>
          <a:xfrm>
            <a:off x="4365175" y="1097125"/>
            <a:ext cx="4133850" cy="3143250"/>
          </a:xfrm>
          <a:prstGeom prst="rect">
            <a:avLst/>
          </a:prstGeom>
          <a:noFill/>
          <a:ln>
            <a:noFill/>
          </a:ln>
        </p:spPr>
      </p:pic>
      <p:sp>
        <p:nvSpPr>
          <p:cNvPr id="623" name="Google Shape;623;p82"/>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624" name="Google Shape;624;p82"/>
          <p:cNvSpPr txBox="1"/>
          <p:nvPr/>
        </p:nvSpPr>
        <p:spPr>
          <a:xfrm>
            <a:off x="405900" y="1455575"/>
            <a:ext cx="32415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SMOTE：</a:t>
            </a:r>
            <a:r>
              <a:rPr lang="en" sz="1600">
                <a:solidFill>
                  <a:schemeClr val="dk1"/>
                </a:solidFill>
                <a:highlight>
                  <a:srgbClr val="FFFFFF"/>
                </a:highlight>
              </a:rPr>
              <a:t>Synthetic Minority Over-Sampling Technique</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Essentially a KNN model</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Powerful tool for imbalanced data</a:t>
            </a:r>
            <a:endParaRPr sz="16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NWU PPT Wide Opt 2_Cover 2.jpg" id="446" name="Google Shape;446;p65"/>
          <p:cNvPicPr preferRelativeResize="0"/>
          <p:nvPr/>
        </p:nvPicPr>
        <p:blipFill rotWithShape="1">
          <a:blip r:embed="rId3">
            <a:alphaModFix/>
          </a:blip>
          <a:srcRect b="0" l="0" r="0" t="0"/>
          <a:stretch/>
        </p:blipFill>
        <p:spPr>
          <a:xfrm>
            <a:off x="0" y="0"/>
            <a:ext cx="9144002" cy="5143499"/>
          </a:xfrm>
          <a:prstGeom prst="rect">
            <a:avLst/>
          </a:prstGeom>
          <a:noFill/>
          <a:ln>
            <a:noFill/>
          </a:ln>
        </p:spPr>
      </p:pic>
      <p:sp>
        <p:nvSpPr>
          <p:cNvPr id="447" name="Google Shape;447;p65"/>
          <p:cNvSpPr txBox="1"/>
          <p:nvPr/>
        </p:nvSpPr>
        <p:spPr>
          <a:xfrm>
            <a:off x="8427357" y="5851071"/>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65"/>
          <p:cNvSpPr txBox="1"/>
          <p:nvPr/>
        </p:nvSpPr>
        <p:spPr>
          <a:xfrm>
            <a:off x="8010071" y="575128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65"/>
          <p:cNvSpPr txBox="1"/>
          <p:nvPr/>
        </p:nvSpPr>
        <p:spPr>
          <a:xfrm>
            <a:off x="1268625" y="1347700"/>
            <a:ext cx="8127900" cy="3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Introduction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Data Collection &amp; Data Sources</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Data Preprocessing &amp; Exploratory Data Analysis (EDA)</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Feature Engineering</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Modeling &amp; Model Optimization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Evaluation &amp; Model Interpretation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Conclusion &amp; Future Work</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Q&amp;A Session</a:t>
            </a:r>
            <a:br>
              <a:rPr b="1" lang="en" sz="1200">
                <a:solidFill>
                  <a:schemeClr val="dk1"/>
                </a:solidFill>
              </a:rPr>
            </a:b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pic>
        <p:nvPicPr>
          <p:cNvPr id="630" name="Google Shape;630;p83"/>
          <p:cNvPicPr preferRelativeResize="0"/>
          <p:nvPr/>
        </p:nvPicPr>
        <p:blipFill>
          <a:blip r:embed="rId3">
            <a:alphaModFix/>
          </a:blip>
          <a:stretch>
            <a:fillRect/>
          </a:stretch>
        </p:blipFill>
        <p:spPr>
          <a:xfrm>
            <a:off x="120100" y="593200"/>
            <a:ext cx="2613624" cy="2168324"/>
          </a:xfrm>
          <a:prstGeom prst="rect">
            <a:avLst/>
          </a:prstGeom>
          <a:noFill/>
          <a:ln>
            <a:noFill/>
          </a:ln>
        </p:spPr>
      </p:pic>
      <p:pic>
        <p:nvPicPr>
          <p:cNvPr id="631" name="Google Shape;631;p83"/>
          <p:cNvPicPr preferRelativeResize="0"/>
          <p:nvPr/>
        </p:nvPicPr>
        <p:blipFill>
          <a:blip r:embed="rId4">
            <a:alphaModFix/>
          </a:blip>
          <a:stretch>
            <a:fillRect/>
          </a:stretch>
        </p:blipFill>
        <p:spPr>
          <a:xfrm>
            <a:off x="3079550" y="593201"/>
            <a:ext cx="2613624" cy="2168362"/>
          </a:xfrm>
          <a:prstGeom prst="rect">
            <a:avLst/>
          </a:prstGeom>
          <a:noFill/>
          <a:ln>
            <a:noFill/>
          </a:ln>
        </p:spPr>
      </p:pic>
      <p:pic>
        <p:nvPicPr>
          <p:cNvPr id="632" name="Google Shape;632;p83"/>
          <p:cNvPicPr preferRelativeResize="0"/>
          <p:nvPr/>
        </p:nvPicPr>
        <p:blipFill>
          <a:blip r:embed="rId5">
            <a:alphaModFix/>
          </a:blip>
          <a:stretch>
            <a:fillRect/>
          </a:stretch>
        </p:blipFill>
        <p:spPr>
          <a:xfrm>
            <a:off x="6204450" y="593224"/>
            <a:ext cx="2613624" cy="2168315"/>
          </a:xfrm>
          <a:prstGeom prst="rect">
            <a:avLst/>
          </a:prstGeom>
          <a:noFill/>
          <a:ln>
            <a:noFill/>
          </a:ln>
        </p:spPr>
      </p:pic>
      <p:pic>
        <p:nvPicPr>
          <p:cNvPr id="633" name="Google Shape;633;p83"/>
          <p:cNvPicPr preferRelativeResize="0"/>
          <p:nvPr/>
        </p:nvPicPr>
        <p:blipFill>
          <a:blip r:embed="rId6">
            <a:alphaModFix/>
          </a:blip>
          <a:stretch>
            <a:fillRect/>
          </a:stretch>
        </p:blipFill>
        <p:spPr>
          <a:xfrm>
            <a:off x="178275" y="2761525"/>
            <a:ext cx="2405575" cy="1995725"/>
          </a:xfrm>
          <a:prstGeom prst="rect">
            <a:avLst/>
          </a:prstGeom>
          <a:noFill/>
          <a:ln>
            <a:noFill/>
          </a:ln>
        </p:spPr>
      </p:pic>
      <p:pic>
        <p:nvPicPr>
          <p:cNvPr id="634" name="Google Shape;634;p83"/>
          <p:cNvPicPr preferRelativeResize="0"/>
          <p:nvPr/>
        </p:nvPicPr>
        <p:blipFill>
          <a:blip r:embed="rId7">
            <a:alphaModFix/>
          </a:blip>
          <a:stretch>
            <a:fillRect/>
          </a:stretch>
        </p:blipFill>
        <p:spPr>
          <a:xfrm>
            <a:off x="3142274" y="2640037"/>
            <a:ext cx="2503740" cy="2077177"/>
          </a:xfrm>
          <a:prstGeom prst="rect">
            <a:avLst/>
          </a:prstGeom>
          <a:noFill/>
          <a:ln>
            <a:noFill/>
          </a:ln>
        </p:spPr>
      </p:pic>
      <p:sp>
        <p:nvSpPr>
          <p:cNvPr id="635" name="Google Shape;635;p83"/>
          <p:cNvSpPr txBox="1"/>
          <p:nvPr/>
        </p:nvSpPr>
        <p:spPr>
          <a:xfrm>
            <a:off x="2486475" y="3431700"/>
            <a:ext cx="3359100" cy="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pic>
        <p:nvPicPr>
          <p:cNvPr id="636" name="Google Shape;636;p83"/>
          <p:cNvPicPr preferRelativeResize="0"/>
          <p:nvPr/>
        </p:nvPicPr>
        <p:blipFill>
          <a:blip r:embed="rId8">
            <a:alphaModFix/>
          </a:blip>
          <a:stretch>
            <a:fillRect/>
          </a:stretch>
        </p:blipFill>
        <p:spPr>
          <a:xfrm>
            <a:off x="6386200" y="2700787"/>
            <a:ext cx="2357328" cy="19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4"/>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pic>
        <p:nvPicPr>
          <p:cNvPr id="642" name="Google Shape;642;p84"/>
          <p:cNvPicPr preferRelativeResize="0"/>
          <p:nvPr/>
        </p:nvPicPr>
        <p:blipFill>
          <a:blip r:embed="rId3">
            <a:alphaModFix/>
          </a:blip>
          <a:stretch>
            <a:fillRect/>
          </a:stretch>
        </p:blipFill>
        <p:spPr>
          <a:xfrm>
            <a:off x="1460675" y="775900"/>
            <a:ext cx="6068726" cy="3591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85"/>
          <p:cNvPicPr preferRelativeResize="0"/>
          <p:nvPr/>
        </p:nvPicPr>
        <p:blipFill>
          <a:blip r:embed="rId3">
            <a:alphaModFix/>
          </a:blip>
          <a:stretch>
            <a:fillRect/>
          </a:stretch>
        </p:blipFill>
        <p:spPr>
          <a:xfrm>
            <a:off x="426638" y="699725"/>
            <a:ext cx="8290725" cy="2329545"/>
          </a:xfrm>
          <a:prstGeom prst="rect">
            <a:avLst/>
          </a:prstGeom>
          <a:noFill/>
          <a:ln>
            <a:noFill/>
          </a:ln>
        </p:spPr>
      </p:pic>
      <p:sp>
        <p:nvSpPr>
          <p:cNvPr id="648" name="Google Shape;648;p85"/>
          <p:cNvSpPr txBox="1"/>
          <p:nvPr/>
        </p:nvSpPr>
        <p:spPr>
          <a:xfrm>
            <a:off x="426650" y="3669725"/>
            <a:ext cx="37578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Best Model: </a:t>
            </a:r>
            <a:r>
              <a:rPr b="1" lang="en" sz="2000">
                <a:solidFill>
                  <a:schemeClr val="dk1"/>
                </a:solidFill>
              </a:rPr>
              <a:t>LightGBM</a:t>
            </a:r>
            <a:endParaRPr b="1" sz="2000">
              <a:solidFill>
                <a:schemeClr val="dk1"/>
              </a:solidFill>
            </a:endParaRPr>
          </a:p>
        </p:txBody>
      </p:sp>
      <p:sp>
        <p:nvSpPr>
          <p:cNvPr id="649" name="Google Shape;649;p85"/>
          <p:cNvSpPr txBox="1"/>
          <p:nvPr/>
        </p:nvSpPr>
        <p:spPr>
          <a:xfrm>
            <a:off x="4284150" y="3375825"/>
            <a:ext cx="3597000" cy="11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Findings:</a:t>
            </a:r>
            <a:endParaRPr b="1" sz="2000">
              <a:solidFill>
                <a:schemeClr val="dk1"/>
              </a:solidFill>
            </a:endParaRPr>
          </a:p>
          <a:p>
            <a:pPr indent="0" lvl="0" marL="0" rtl="0" algn="l">
              <a:spcBef>
                <a:spcPts val="0"/>
              </a:spcBef>
              <a:spcAft>
                <a:spcPts val="0"/>
              </a:spcAft>
              <a:buNone/>
            </a:pPr>
            <a:r>
              <a:rPr lang="en" sz="2000">
                <a:solidFill>
                  <a:schemeClr val="dk1"/>
                </a:solidFill>
              </a:rPr>
              <a:t>Bad Performance</a:t>
            </a:r>
            <a:endParaRPr sz="2000">
              <a:solidFill>
                <a:schemeClr val="dk1"/>
              </a:solidFill>
            </a:endParaRPr>
          </a:p>
          <a:p>
            <a:pPr indent="0" lvl="0" marL="0" rtl="0" algn="l">
              <a:spcBef>
                <a:spcPts val="0"/>
              </a:spcBef>
              <a:spcAft>
                <a:spcPts val="0"/>
              </a:spcAft>
              <a:buNone/>
            </a:pPr>
            <a:r>
              <a:rPr lang="en" sz="2000">
                <a:solidFill>
                  <a:schemeClr val="dk1"/>
                </a:solidFill>
              </a:rPr>
              <a:t>Overfitted (except for LR)</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86"/>
          <p:cNvPicPr preferRelativeResize="0"/>
          <p:nvPr/>
        </p:nvPicPr>
        <p:blipFill>
          <a:blip r:embed="rId3">
            <a:alphaModFix/>
          </a:blip>
          <a:stretch>
            <a:fillRect/>
          </a:stretch>
        </p:blipFill>
        <p:spPr>
          <a:xfrm>
            <a:off x="152400" y="658325"/>
            <a:ext cx="4605043" cy="4056823"/>
          </a:xfrm>
          <a:prstGeom prst="rect">
            <a:avLst/>
          </a:prstGeom>
          <a:noFill/>
          <a:ln>
            <a:noFill/>
          </a:ln>
        </p:spPr>
      </p:pic>
      <p:sp>
        <p:nvSpPr>
          <p:cNvPr id="655" name="Google Shape;655;p86"/>
          <p:cNvSpPr txBox="1"/>
          <p:nvPr/>
        </p:nvSpPr>
        <p:spPr>
          <a:xfrm>
            <a:off x="4246650" y="705225"/>
            <a:ext cx="4691100" cy="3769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rPr>
              <a:t>Significant type of features:</a:t>
            </a:r>
            <a:endParaRPr b="1" sz="1500">
              <a:solidFill>
                <a:schemeClr val="dk1"/>
              </a:solidFill>
            </a:endParaRPr>
          </a:p>
          <a:p>
            <a:pPr indent="0" lvl="0" marL="0" rtl="0" algn="l">
              <a:spcBef>
                <a:spcPts val="0"/>
              </a:spcBef>
              <a:spcAft>
                <a:spcPts val="0"/>
              </a:spcAft>
              <a:buNone/>
            </a:pPr>
            <a:r>
              <a:t/>
            </a:r>
            <a:endParaRPr b="1"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 sz="1500">
                <a:solidFill>
                  <a:schemeClr val="dk1"/>
                </a:solidFill>
              </a:rPr>
              <a:t>Keywords</a:t>
            </a:r>
            <a:endParaRPr b="1"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 sz="1500">
                <a:solidFill>
                  <a:schemeClr val="dk1"/>
                </a:solidFill>
              </a:rPr>
              <a:t>Number of Shares of the Referenced Articles in Mashable</a:t>
            </a:r>
            <a:endParaRPr b="1"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 sz="1500">
                <a:solidFill>
                  <a:schemeClr val="dk1"/>
                </a:solidFill>
              </a:rPr>
              <a:t>LDA Types</a:t>
            </a:r>
            <a:r>
              <a:rPr lang="en" sz="1500">
                <a:solidFill>
                  <a:schemeClr val="dk1"/>
                </a:solidFill>
              </a:rPr>
              <a:t>: Unknown types generated by LDA topic modeling, a unsupervised learning model (Fernandes and Kelwin 2015)</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 sz="1500">
                <a:solidFill>
                  <a:schemeClr val="dk1"/>
                </a:solidFill>
              </a:rPr>
              <a:t>Polarity</a:t>
            </a:r>
            <a:r>
              <a:rPr lang="en" sz="1500">
                <a:solidFill>
                  <a:schemeClr val="dk1"/>
                </a:solidFill>
              </a:rPr>
              <a:t>: a score generated by sentiment analysis method from NLP</a:t>
            </a:r>
            <a:endParaRPr sz="15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656" name="Google Shape;656;p86"/>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aphicFrame>
        <p:nvGraphicFramePr>
          <p:cNvPr id="661" name="Google Shape;661;p87"/>
          <p:cNvGraphicFramePr/>
          <p:nvPr/>
        </p:nvGraphicFramePr>
        <p:xfrm>
          <a:off x="1074550" y="1614900"/>
          <a:ext cx="3000000" cy="3000000"/>
        </p:xfrm>
        <a:graphic>
          <a:graphicData uri="http://schemas.openxmlformats.org/drawingml/2006/table">
            <a:tbl>
              <a:tblPr>
                <a:noFill/>
                <a:tableStyleId>{EA755858-3A78-44E0-A1E8-675E0015516B}</a:tableStyleId>
              </a:tblPr>
              <a:tblGrid>
                <a:gridCol w="1398975"/>
                <a:gridCol w="1398975"/>
                <a:gridCol w="1398975"/>
                <a:gridCol w="1398975"/>
                <a:gridCol w="1398975"/>
              </a:tblGrid>
              <a:tr h="392975">
                <a:tc>
                  <a:txBody>
                    <a:bodyPr/>
                    <a:lstStyle/>
                    <a:p>
                      <a:pPr indent="0" lvl="0" marL="0" rtl="0" algn="l">
                        <a:spcBef>
                          <a:spcPts val="0"/>
                        </a:spcBef>
                        <a:spcAft>
                          <a:spcPts val="0"/>
                        </a:spcAft>
                        <a:buNone/>
                      </a:pPr>
                      <a:r>
                        <a:t/>
                      </a:r>
                      <a:endParaRPr b="1"/>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High</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Low</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Medium</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Viral</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595475">
                <a:tc>
                  <a:txBody>
                    <a:bodyPr/>
                    <a:lstStyle/>
                    <a:p>
                      <a:pPr indent="0" lvl="0" marL="0" rtl="0" algn="l">
                        <a:lnSpc>
                          <a:spcPct val="115000"/>
                        </a:lnSpc>
                        <a:spcBef>
                          <a:spcPts val="0"/>
                        </a:spcBef>
                        <a:spcAft>
                          <a:spcPts val="0"/>
                        </a:spcAft>
                        <a:buNone/>
                      </a:pPr>
                      <a:r>
                        <a:rPr b="1" lang="en" sz="1000"/>
                        <a:t>Logistic Regression</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30.20%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56.50%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45.50%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18.00%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595475">
                <a:tc>
                  <a:txBody>
                    <a:bodyPr/>
                    <a:lstStyle/>
                    <a:p>
                      <a:pPr indent="0" lvl="0" marL="0" rtl="0" algn="l">
                        <a:lnSpc>
                          <a:spcPct val="115000"/>
                        </a:lnSpc>
                        <a:spcBef>
                          <a:spcPts val="0"/>
                        </a:spcBef>
                        <a:spcAft>
                          <a:spcPts val="0"/>
                        </a:spcAft>
                        <a:buNone/>
                      </a:pPr>
                      <a:r>
                        <a:rPr b="1" lang="en" sz="1000"/>
                        <a:t>Random Forest</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25.70%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59.60%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43.20%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17.40%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595475">
                <a:tc>
                  <a:txBody>
                    <a:bodyPr/>
                    <a:lstStyle/>
                    <a:p>
                      <a:pPr indent="0" lvl="0" marL="0" rtl="0" algn="l">
                        <a:lnSpc>
                          <a:spcPct val="115000"/>
                        </a:lnSpc>
                        <a:spcBef>
                          <a:spcPts val="0"/>
                        </a:spcBef>
                        <a:spcAft>
                          <a:spcPts val="0"/>
                        </a:spcAft>
                        <a:buNone/>
                      </a:pPr>
                      <a:r>
                        <a:rPr b="1" lang="en" sz="1000"/>
                        <a:t>Gradient Boosting</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26.00%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59.70%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45.60%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16.70%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27525">
                <a:tc>
                  <a:txBody>
                    <a:bodyPr/>
                    <a:lstStyle/>
                    <a:p>
                      <a:pPr indent="0" lvl="0" marL="0" rtl="0" algn="l">
                        <a:lnSpc>
                          <a:spcPct val="115000"/>
                        </a:lnSpc>
                        <a:spcBef>
                          <a:spcPts val="0"/>
                        </a:spcBef>
                        <a:spcAft>
                          <a:spcPts val="0"/>
                        </a:spcAft>
                        <a:buNone/>
                      </a:pPr>
                      <a:r>
                        <a:rPr b="1" lang="en" sz="1000"/>
                        <a:t>XGBoost</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30.10%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59.70%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45.50%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17.60%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27525">
                <a:tc>
                  <a:txBody>
                    <a:bodyPr/>
                    <a:lstStyle/>
                    <a:p>
                      <a:pPr indent="0" lvl="0" marL="0" rtl="0" algn="l">
                        <a:lnSpc>
                          <a:spcPct val="115000"/>
                        </a:lnSpc>
                        <a:spcBef>
                          <a:spcPts val="0"/>
                        </a:spcBef>
                        <a:spcAft>
                          <a:spcPts val="0"/>
                        </a:spcAft>
                        <a:buNone/>
                      </a:pPr>
                      <a:r>
                        <a:rPr b="1" lang="en" sz="1000"/>
                        <a:t>LightGBM</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32.80%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59.00%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46.50%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20.00%</a:t>
                      </a:r>
                      <a:endParaRPr b="1" sz="1000"/>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
        <p:nvSpPr>
          <p:cNvPr id="662" name="Google Shape;662;p87"/>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663" name="Google Shape;663;p87"/>
          <p:cNvSpPr txBox="1"/>
          <p:nvPr/>
        </p:nvSpPr>
        <p:spPr>
          <a:xfrm>
            <a:off x="687200" y="968525"/>
            <a:ext cx="7438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Comparison of Models on Different Classes</a:t>
            </a:r>
            <a:endParaRPr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669" name="Google Shape;669;p88"/>
          <p:cNvSpPr txBox="1"/>
          <p:nvPr/>
        </p:nvSpPr>
        <p:spPr>
          <a:xfrm>
            <a:off x="461875" y="1469575"/>
            <a:ext cx="1569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rPr>
              <a:t>Stacking</a:t>
            </a:r>
            <a:endParaRPr b="1" sz="1800">
              <a:solidFill>
                <a:schemeClr val="dk1"/>
              </a:solidFill>
              <a:highlight>
                <a:srgbClr val="FFFFFF"/>
              </a:highlight>
            </a:endParaRPr>
          </a:p>
        </p:txBody>
      </p:sp>
      <p:pic>
        <p:nvPicPr>
          <p:cNvPr id="670" name="Google Shape;670;p88"/>
          <p:cNvPicPr preferRelativeResize="0"/>
          <p:nvPr/>
        </p:nvPicPr>
        <p:blipFill>
          <a:blip r:embed="rId3">
            <a:alphaModFix/>
          </a:blip>
          <a:stretch>
            <a:fillRect/>
          </a:stretch>
        </p:blipFill>
        <p:spPr>
          <a:xfrm>
            <a:off x="3126525" y="723425"/>
            <a:ext cx="5709913" cy="2952025"/>
          </a:xfrm>
          <a:prstGeom prst="rect">
            <a:avLst/>
          </a:prstGeom>
          <a:noFill/>
          <a:ln>
            <a:noFill/>
          </a:ln>
        </p:spPr>
      </p:pic>
      <p:sp>
        <p:nvSpPr>
          <p:cNvPr id="671" name="Google Shape;671;p88"/>
          <p:cNvSpPr txBox="1"/>
          <p:nvPr/>
        </p:nvSpPr>
        <p:spPr>
          <a:xfrm>
            <a:off x="3605350" y="3851675"/>
            <a:ext cx="45276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888888"/>
                </a:solidFill>
              </a:rPr>
              <a:t>https://www.perplexity.ai/page/what-is-stacking-in-machine-le-hpx56HOJQXaYqEC3Q.3N5w</a:t>
            </a:r>
            <a:endParaRPr sz="800">
              <a:solidFill>
                <a:srgbClr val="888888"/>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9"/>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Modeling &amp; Evaluation</a:t>
            </a:r>
            <a:endParaRPr sz="3200"/>
          </a:p>
        </p:txBody>
      </p:sp>
      <p:sp>
        <p:nvSpPr>
          <p:cNvPr id="677" name="Google Shape;677;p89"/>
          <p:cNvSpPr txBox="1"/>
          <p:nvPr/>
        </p:nvSpPr>
        <p:spPr>
          <a:xfrm>
            <a:off x="384900" y="769775"/>
            <a:ext cx="3423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Our Stacking Model: Combination of LR, XGBoost and LightGBM</a:t>
            </a:r>
            <a:endParaRPr/>
          </a:p>
        </p:txBody>
      </p:sp>
      <p:pic>
        <p:nvPicPr>
          <p:cNvPr id="678" name="Google Shape;678;p89"/>
          <p:cNvPicPr preferRelativeResize="0"/>
          <p:nvPr/>
        </p:nvPicPr>
        <p:blipFill>
          <a:blip r:embed="rId3">
            <a:alphaModFix/>
          </a:blip>
          <a:stretch>
            <a:fillRect/>
          </a:stretch>
        </p:blipFill>
        <p:spPr>
          <a:xfrm>
            <a:off x="4519125" y="142600"/>
            <a:ext cx="4443475" cy="3758026"/>
          </a:xfrm>
          <a:prstGeom prst="rect">
            <a:avLst/>
          </a:prstGeom>
          <a:noFill/>
          <a:ln>
            <a:noFill/>
          </a:ln>
        </p:spPr>
      </p:pic>
      <p:pic>
        <p:nvPicPr>
          <p:cNvPr id="679" name="Google Shape;679;p89"/>
          <p:cNvPicPr preferRelativeResize="0"/>
          <p:nvPr/>
        </p:nvPicPr>
        <p:blipFill>
          <a:blip r:embed="rId4">
            <a:alphaModFix/>
          </a:blip>
          <a:stretch>
            <a:fillRect/>
          </a:stretch>
        </p:blipFill>
        <p:spPr>
          <a:xfrm>
            <a:off x="87800" y="1608475"/>
            <a:ext cx="4243699" cy="2810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0"/>
          <p:cNvSpPr txBox="1"/>
          <p:nvPr/>
        </p:nvSpPr>
        <p:spPr>
          <a:xfrm>
            <a:off x="4300300" y="260625"/>
            <a:ext cx="4653000" cy="40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Random Forest Model Performance Summary</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Hyperparameter Tuning: Best parameter found: n_estimators = 500</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Performance Metrics: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Cross-validation accuracy: </a:t>
            </a:r>
            <a:r>
              <a:rPr lang="en" sz="1000">
                <a:solidFill>
                  <a:schemeClr val="dk1"/>
                </a:solidFill>
                <a:highlight>
                  <a:srgbClr val="FFFFFF"/>
                </a:highlight>
              </a:rPr>
              <a:t>0.5266</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accuracy: </a:t>
            </a:r>
            <a:r>
              <a:rPr lang="en" sz="1000">
                <a:solidFill>
                  <a:schemeClr val="dk1"/>
                </a:solidFill>
                <a:highlight>
                  <a:srgbClr val="FFFFFF"/>
                </a:highlight>
              </a:rPr>
              <a:t>0.5042</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F1-score: </a:t>
            </a:r>
            <a:r>
              <a:rPr lang="en" sz="1000">
                <a:solidFill>
                  <a:schemeClr val="dk1"/>
                </a:solidFill>
                <a:highlight>
                  <a:srgbClr val="FFFFFF"/>
                </a:highlight>
              </a:rPr>
              <a:t>0.4846</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Confusion Matrix Insights: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Best performance: Low class (71.4% accuracy)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Poor performance: High (14.9%) and Viral (12.5%) classes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Model is biased toward predicting Low class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Classification Report:</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Precision 24.9%, Recall </a:t>
            </a:r>
            <a:r>
              <a:rPr lang="en" sz="1000">
                <a:solidFill>
                  <a:schemeClr val="dk1"/>
                </a:solidFill>
                <a:highlight>
                  <a:srgbClr val="FFFFFF"/>
                </a:highlight>
              </a:rPr>
              <a:t>14.9%</a:t>
            </a:r>
            <a:r>
              <a:rPr lang="en" sz="1000">
                <a:solidFill>
                  <a:schemeClr val="dk1"/>
                </a:solidFill>
              </a:rPr>
              <a:t>, F1-score </a:t>
            </a:r>
            <a:r>
              <a:rPr lang="en" sz="1000">
                <a:solidFill>
                  <a:schemeClr val="dk1"/>
                </a:solidFill>
                <a:highlight>
                  <a:srgbClr val="FFFFFF"/>
                </a:highlight>
              </a:rPr>
              <a:t>19.2</a:t>
            </a:r>
            <a:r>
              <a:rPr lang="en"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Precision 60.1%, Recall 71.4%, F1-score 65.3%</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Precision 43.9%, Recall 43.1%, F1-score 43.5%</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Precision 16.2%, Recall 12.5%, F1-score 14.2%</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502984"/>
              </a:solidFill>
            </a:endParaRPr>
          </a:p>
          <a:p>
            <a:pPr indent="0" lvl="0" marL="0" rtl="0" algn="l">
              <a:spcBef>
                <a:spcPts val="0"/>
              </a:spcBef>
              <a:spcAft>
                <a:spcPts val="0"/>
              </a:spcAft>
              <a:buNone/>
            </a:pPr>
            <a:r>
              <a:t/>
            </a:r>
            <a:endParaRPr sz="1000">
              <a:solidFill>
                <a:schemeClr val="dk1"/>
              </a:solidFill>
            </a:endParaRPr>
          </a:p>
        </p:txBody>
      </p:sp>
      <p:sp>
        <p:nvSpPr>
          <p:cNvPr id="685" name="Google Shape;685;p90"/>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Optimization</a:t>
            </a:r>
            <a:endParaRPr sz="3200"/>
          </a:p>
        </p:txBody>
      </p:sp>
      <p:pic>
        <p:nvPicPr>
          <p:cNvPr id="686" name="Google Shape;686;p90" title="download.png"/>
          <p:cNvPicPr preferRelativeResize="0"/>
          <p:nvPr/>
        </p:nvPicPr>
        <p:blipFill>
          <a:blip r:embed="rId3">
            <a:alphaModFix/>
          </a:blip>
          <a:stretch>
            <a:fillRect/>
          </a:stretch>
        </p:blipFill>
        <p:spPr>
          <a:xfrm>
            <a:off x="176025" y="603935"/>
            <a:ext cx="3995500" cy="3314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1"/>
          <p:cNvSpPr txBox="1"/>
          <p:nvPr/>
        </p:nvSpPr>
        <p:spPr>
          <a:xfrm>
            <a:off x="4852225" y="191625"/>
            <a:ext cx="4193100" cy="43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XGBoost Model Performance Summary</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Hyperparameter Tuning:</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Best parameters: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subsample = 0.7, reg_lambda = 1, reg_alpha = 0.2</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n_estimators = 400, min_child_weight = 9, max_depth = 6</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learning_rate = 0.03, gamma = 0.3, colsample_bytree = 0.7</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Performance Metrics: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Cross-validation accuracy: </a:t>
            </a:r>
            <a:r>
              <a:rPr lang="en" sz="1000">
                <a:solidFill>
                  <a:schemeClr val="dk1"/>
                </a:solidFill>
                <a:highlight>
                  <a:srgbClr val="FFFFFF"/>
                </a:highlight>
              </a:rPr>
              <a:t>0.5606</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chemeClr val="dk1"/>
                </a:solidFill>
              </a:rPr>
              <a:t>Test accuracy: 0.5282</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F1-score: 0.4935</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Confusion Matrix Insights: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Best performance: Low class (78% accuracy)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Poor performance: High (10.1%) and Viral (9.0%) classes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Model still favors Low class, but overall accuracy has improved</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Classification Report:</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Precision 29.6%, Recall 10.1%, F1-score 15.1%</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Precision 59.6%, Recall 78.0%, F1-score 67.6%</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Precision 46.4%, Recall 43.8%, F1-score 45.1%</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Precision 17.3%, Recall 9.0%, F1-score 11.8%</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692" name="Google Shape;692;p91"/>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Optimization</a:t>
            </a:r>
            <a:endParaRPr sz="3200"/>
          </a:p>
        </p:txBody>
      </p:sp>
      <p:pic>
        <p:nvPicPr>
          <p:cNvPr id="693" name="Google Shape;693;p91" title="download.png"/>
          <p:cNvPicPr preferRelativeResize="0"/>
          <p:nvPr/>
        </p:nvPicPr>
        <p:blipFill>
          <a:blip r:embed="rId3">
            <a:alphaModFix/>
          </a:blip>
          <a:stretch>
            <a:fillRect/>
          </a:stretch>
        </p:blipFill>
        <p:spPr>
          <a:xfrm>
            <a:off x="297550" y="631625"/>
            <a:ext cx="3666676" cy="3041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92"/>
          <p:cNvPicPr preferRelativeResize="0"/>
          <p:nvPr/>
        </p:nvPicPr>
        <p:blipFill>
          <a:blip r:embed="rId3">
            <a:alphaModFix/>
          </a:blip>
          <a:stretch>
            <a:fillRect/>
          </a:stretch>
        </p:blipFill>
        <p:spPr>
          <a:xfrm>
            <a:off x="191625" y="631625"/>
            <a:ext cx="3119852" cy="1940124"/>
          </a:xfrm>
          <a:prstGeom prst="rect">
            <a:avLst/>
          </a:prstGeom>
          <a:noFill/>
          <a:ln>
            <a:noFill/>
          </a:ln>
        </p:spPr>
      </p:pic>
      <p:pic>
        <p:nvPicPr>
          <p:cNvPr id="699" name="Google Shape;699;p92"/>
          <p:cNvPicPr preferRelativeResize="0"/>
          <p:nvPr/>
        </p:nvPicPr>
        <p:blipFill>
          <a:blip r:embed="rId4">
            <a:alphaModFix/>
          </a:blip>
          <a:stretch>
            <a:fillRect/>
          </a:stretch>
        </p:blipFill>
        <p:spPr>
          <a:xfrm>
            <a:off x="291275" y="2571750"/>
            <a:ext cx="3523901" cy="1940125"/>
          </a:xfrm>
          <a:prstGeom prst="rect">
            <a:avLst/>
          </a:prstGeom>
          <a:noFill/>
          <a:ln>
            <a:noFill/>
          </a:ln>
        </p:spPr>
      </p:pic>
      <p:sp>
        <p:nvSpPr>
          <p:cNvPr id="700" name="Google Shape;700;p92"/>
          <p:cNvSpPr txBox="1"/>
          <p:nvPr/>
        </p:nvSpPr>
        <p:spPr>
          <a:xfrm>
            <a:off x="4024350" y="252950"/>
            <a:ext cx="3556800" cy="43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XGBoost with PCA Performance Summary</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Hyperparameter Tuning:</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Best parameters: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subsample = 0.9, reg_lambda = 10, reg_alpha = 1.0</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n_estimators = 300, min_child_weight = 5, max_depth = 6</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Principal Component Analysis (PCA):</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41 components selected based on explained variance.</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PCA helps reduce dimensionality while retaining most variance.</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Performance Metrics: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Cross-validation accuracy: 0.5260</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accuracy: 0.4777</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F1-score: 0.4552</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Confusion Matrix Insights: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Best performance: Low class (70.6% accuracy)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Poor performance: High (14.9%) and Viral (9.5%) classes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Model's ability to predict Medium class has slightly decreased.</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Classification Report:</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Precision 26.9%, Recall 14.9%, F1-score 19.2%</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Precision 56.6%, Recall 70.6%, F1-score 62.8%</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Precision 40.7%, Recall 36.6%, F1-score 38.6%</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Precision 13.1%, Recall 9.5%, F1-score 11.0%</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701" name="Google Shape;701;p92"/>
          <p:cNvSpPr txBox="1"/>
          <p:nvPr/>
        </p:nvSpPr>
        <p:spPr>
          <a:xfrm>
            <a:off x="7450775" y="160975"/>
            <a:ext cx="1624200" cy="45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Comparison with Previous XGBoost Model:</a:t>
            </a:r>
            <a:endParaRPr b="1"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Slight accuracy drop (47.77% → 49.63%)</a:t>
            </a:r>
            <a:endParaRPr sz="1000">
              <a:solidFill>
                <a:schemeClr val="dk1"/>
              </a:solidFill>
            </a:endParaRPr>
          </a:p>
          <a:p>
            <a:pPr indent="0" lvl="0" marL="0" rtl="0" algn="l">
              <a:spcBef>
                <a:spcPts val="0"/>
              </a:spcBef>
              <a:spcAft>
                <a:spcPts val="0"/>
              </a:spcAft>
              <a:buNone/>
            </a:pPr>
            <a:r>
              <a:rPr lang="en" sz="1000">
                <a:solidFill>
                  <a:schemeClr val="dk1"/>
                </a:solidFill>
              </a:rPr>
              <a:t>Lower recall for Medium &amp; Viral classes → PCA may have removed key features</a:t>
            </a:r>
            <a:endParaRPr sz="1000">
              <a:solidFill>
                <a:schemeClr val="dk1"/>
              </a:solidFill>
            </a:endParaRPr>
          </a:p>
          <a:p>
            <a:pPr indent="0" lvl="0" marL="0" rtl="0" algn="l">
              <a:spcBef>
                <a:spcPts val="0"/>
              </a:spcBef>
              <a:spcAft>
                <a:spcPts val="0"/>
              </a:spcAft>
              <a:buNone/>
            </a:pPr>
            <a:r>
              <a:rPr lang="en" sz="1000">
                <a:solidFill>
                  <a:schemeClr val="dk1"/>
                </a:solidFill>
              </a:rPr>
              <a:t>Feature reduction trade-off → Impacts classification quality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 sz="1000">
                <a:solidFill>
                  <a:schemeClr val="dk1"/>
                </a:solidFill>
              </a:rPr>
              <a:t>Recommendations:</a:t>
            </a:r>
            <a:endParaRPr b="1" sz="1000">
              <a:solidFill>
                <a:schemeClr val="dk1"/>
              </a:solidFill>
            </a:endParaRPr>
          </a:p>
          <a:p>
            <a:pPr indent="0" lvl="0" marL="0" rtl="0" algn="l">
              <a:spcBef>
                <a:spcPts val="0"/>
              </a:spcBef>
              <a:spcAft>
                <a:spcPts val="0"/>
              </a:spcAft>
              <a:buNone/>
            </a:pPr>
            <a:r>
              <a:rPr lang="en" sz="1000">
                <a:solidFill>
                  <a:schemeClr val="dk1"/>
                </a:solidFill>
              </a:rPr>
              <a:t>Adjust PCA component selection to retain more information</a:t>
            </a:r>
            <a:endParaRPr sz="1000">
              <a:solidFill>
                <a:schemeClr val="dk1"/>
              </a:solidFill>
            </a:endParaRPr>
          </a:p>
          <a:p>
            <a:pPr indent="0" lvl="0" marL="0" rtl="0" algn="l">
              <a:spcBef>
                <a:spcPts val="0"/>
              </a:spcBef>
              <a:spcAft>
                <a:spcPts val="0"/>
              </a:spcAft>
              <a:buNone/>
            </a:pPr>
            <a:r>
              <a:rPr lang="en" sz="1000">
                <a:solidFill>
                  <a:schemeClr val="dk1"/>
                </a:solidFill>
              </a:rPr>
              <a:t>Use feature selection instead of PCA for key features</a:t>
            </a:r>
            <a:endParaRPr sz="1000">
              <a:solidFill>
                <a:schemeClr val="dk1"/>
              </a:solidFill>
            </a:endParaRPr>
          </a:p>
          <a:p>
            <a:pPr indent="0" lvl="0" marL="0" rtl="0" algn="l">
              <a:spcBef>
                <a:spcPts val="0"/>
              </a:spcBef>
              <a:spcAft>
                <a:spcPts val="0"/>
              </a:spcAft>
              <a:buNone/>
            </a:pPr>
            <a:r>
              <a:rPr lang="en" sz="1000">
                <a:solidFill>
                  <a:schemeClr val="dk1"/>
                </a:solidFill>
              </a:rPr>
              <a:t>Tune learning rate &amp; boosting method for better </a:t>
            </a:r>
            <a:r>
              <a:rPr lang="en" sz="1000">
                <a:solidFill>
                  <a:schemeClr val="dk1"/>
                </a:solidFill>
              </a:rPr>
              <a:t>performance</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702" name="Google Shape;702;p92"/>
          <p:cNvSpPr txBox="1"/>
          <p:nvPr>
            <p:ph type="ctrTitle"/>
          </p:nvPr>
        </p:nvSpPr>
        <p:spPr>
          <a:xfrm>
            <a:off x="114400" y="-3"/>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Optimization</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ctrTitle"/>
          </p:nvPr>
        </p:nvSpPr>
        <p:spPr>
          <a:xfrm>
            <a:off x="394400" y="146172"/>
            <a:ext cx="7772400" cy="64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 sz="2400"/>
              <a:t>Introduction </a:t>
            </a:r>
            <a:endParaRPr sz="3100"/>
          </a:p>
        </p:txBody>
      </p:sp>
      <p:sp>
        <p:nvSpPr>
          <p:cNvPr id="455" name="Google Shape;455;p66"/>
          <p:cNvSpPr txBox="1"/>
          <p:nvPr/>
        </p:nvSpPr>
        <p:spPr>
          <a:xfrm>
            <a:off x="394400" y="739800"/>
            <a:ext cx="8512200" cy="39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Online News Popularity Analysis: Predicting Engagement Drivers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Background：</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Digital era: Rapid increase in online news consumption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Reshaping media landscape &amp; competitive digital space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Successful publishers need content that resonates deeply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Research Objective：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 dynamics of news popularity by analyzing characteristics &amp; factors across news 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Methodology：</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Categorizing "shares" into low/medium/high engagement levels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Applying machine learning techniques: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Random Forest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XGBoost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LightGBM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Feedforward Neural Networks (FNN)</a:t>
            </a:r>
            <a:endParaRPr>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93"/>
          <p:cNvPicPr preferRelativeResize="0"/>
          <p:nvPr/>
        </p:nvPicPr>
        <p:blipFill>
          <a:blip r:embed="rId3">
            <a:alphaModFix/>
          </a:blip>
          <a:stretch>
            <a:fillRect/>
          </a:stretch>
        </p:blipFill>
        <p:spPr>
          <a:xfrm>
            <a:off x="152400" y="559575"/>
            <a:ext cx="2714476" cy="2069448"/>
          </a:xfrm>
          <a:prstGeom prst="rect">
            <a:avLst/>
          </a:prstGeom>
          <a:noFill/>
          <a:ln>
            <a:noFill/>
          </a:ln>
        </p:spPr>
      </p:pic>
      <p:pic>
        <p:nvPicPr>
          <p:cNvPr id="708" name="Google Shape;708;p93"/>
          <p:cNvPicPr preferRelativeResize="0"/>
          <p:nvPr/>
        </p:nvPicPr>
        <p:blipFill>
          <a:blip r:embed="rId4">
            <a:alphaModFix/>
          </a:blip>
          <a:stretch>
            <a:fillRect/>
          </a:stretch>
        </p:blipFill>
        <p:spPr>
          <a:xfrm>
            <a:off x="152400" y="2702075"/>
            <a:ext cx="3122400" cy="1889524"/>
          </a:xfrm>
          <a:prstGeom prst="rect">
            <a:avLst/>
          </a:prstGeom>
          <a:noFill/>
          <a:ln>
            <a:noFill/>
          </a:ln>
        </p:spPr>
      </p:pic>
      <p:sp>
        <p:nvSpPr>
          <p:cNvPr id="709" name="Google Shape;709;p93"/>
          <p:cNvSpPr txBox="1"/>
          <p:nvPr/>
        </p:nvSpPr>
        <p:spPr>
          <a:xfrm>
            <a:off x="3357450" y="666900"/>
            <a:ext cx="3878700" cy="3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LightGBM with PCA Performance Summary</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Best Parameters: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subsample = 0.9, reg_lambda = 0.1, reg_alpha = 0.1</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num_leaves = 31, n_estimators = 300, min_child_samples = 20</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Performance:</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CV accuracy: 0.5233</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accuracy: 0.4839</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Test F1-score: 0.4607</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Confusion Matrix Insights:</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Best: Low class (69.8%)</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Weak: High (14.5%) &amp; Viral (6.2%)</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Model leans toward predicting Low &amp; Medium</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Classification Report:</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Precision 27.1%, Recall 14.5%, F1 18.9%</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Precision 57.1%, Recall 69.8%, F1 62.8%</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Precision 41.3%, Recall 40.3%, F1 40.8%</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Precision 12.1%, Recall 6.2%, F1 8.3%</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710" name="Google Shape;710;p93"/>
          <p:cNvSpPr txBox="1"/>
          <p:nvPr/>
        </p:nvSpPr>
        <p:spPr>
          <a:xfrm>
            <a:off x="7059850" y="490575"/>
            <a:ext cx="2023800" cy="3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Comparison with XGBoost PCA:</a:t>
            </a:r>
            <a:endParaRPr b="1"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Similar accuracy (48.39% vs. 47.77%)</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Higher recall for Low class, worse for Viral</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PCA (41 components) may still remove key info</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711" name="Google Shape;711;p93"/>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Optimization</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4"/>
          <p:cNvSpPr txBox="1"/>
          <p:nvPr/>
        </p:nvSpPr>
        <p:spPr>
          <a:xfrm>
            <a:off x="314900" y="96900"/>
            <a:ext cx="2866500" cy="5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Optimization</a:t>
            </a:r>
            <a:endParaRPr sz="3200">
              <a:solidFill>
                <a:schemeClr val="dk1"/>
              </a:solidFill>
            </a:endParaRPr>
          </a:p>
        </p:txBody>
      </p:sp>
      <p:sp>
        <p:nvSpPr>
          <p:cNvPr id="717" name="Google Shape;717;p94"/>
          <p:cNvSpPr txBox="1"/>
          <p:nvPr/>
        </p:nvSpPr>
        <p:spPr>
          <a:xfrm>
            <a:off x="484475" y="993175"/>
            <a:ext cx="7501200" cy="30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pic>
        <p:nvPicPr>
          <p:cNvPr id="718" name="Google Shape;718;p94" title="download.png"/>
          <p:cNvPicPr preferRelativeResize="0"/>
          <p:nvPr/>
        </p:nvPicPr>
        <p:blipFill>
          <a:blip r:embed="rId3">
            <a:alphaModFix/>
          </a:blip>
          <a:stretch>
            <a:fillRect/>
          </a:stretch>
        </p:blipFill>
        <p:spPr>
          <a:xfrm>
            <a:off x="1501476" y="451100"/>
            <a:ext cx="5891750" cy="4188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5"/>
          <p:cNvSpPr txBox="1"/>
          <p:nvPr/>
        </p:nvSpPr>
        <p:spPr>
          <a:xfrm>
            <a:off x="320100" y="88850"/>
            <a:ext cx="2729100" cy="6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Optimization</a:t>
            </a:r>
            <a:endParaRPr sz="3200">
              <a:solidFill>
                <a:schemeClr val="dk1"/>
              </a:solidFill>
            </a:endParaRPr>
          </a:p>
        </p:txBody>
      </p:sp>
      <p:sp>
        <p:nvSpPr>
          <p:cNvPr id="724" name="Google Shape;724;p95"/>
          <p:cNvSpPr txBox="1"/>
          <p:nvPr/>
        </p:nvSpPr>
        <p:spPr>
          <a:xfrm>
            <a:off x="331050" y="629825"/>
            <a:ext cx="8591400" cy="40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pic>
        <p:nvPicPr>
          <p:cNvPr id="725" name="Google Shape;725;p95" title="output (1).png"/>
          <p:cNvPicPr preferRelativeResize="0"/>
          <p:nvPr/>
        </p:nvPicPr>
        <p:blipFill>
          <a:blip r:embed="rId3">
            <a:alphaModFix/>
          </a:blip>
          <a:stretch>
            <a:fillRect/>
          </a:stretch>
        </p:blipFill>
        <p:spPr>
          <a:xfrm>
            <a:off x="526138" y="562650"/>
            <a:ext cx="8091725" cy="401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6"/>
          <p:cNvSpPr txBox="1"/>
          <p:nvPr>
            <p:ph type="ctrTitle"/>
          </p:nvPr>
        </p:nvSpPr>
        <p:spPr>
          <a:xfrm>
            <a:off x="685800" y="17356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460"/>
              <a:t>For the original dataset, we have tried various treatments, but the final model is still limited.</a:t>
            </a:r>
            <a:endParaRPr sz="2460"/>
          </a:p>
        </p:txBody>
      </p:sp>
      <p:sp>
        <p:nvSpPr>
          <p:cNvPr id="731" name="Google Shape;731;p96"/>
          <p:cNvSpPr txBox="1"/>
          <p:nvPr>
            <p:ph idx="1" type="subTitle"/>
          </p:nvPr>
        </p:nvSpPr>
        <p:spPr>
          <a:xfrm>
            <a:off x="1371600" y="3536550"/>
            <a:ext cx="6400800" cy="1314600"/>
          </a:xfrm>
          <a:prstGeom prst="rect">
            <a:avLst/>
          </a:prstGeom>
        </p:spPr>
        <p:txBody>
          <a:bodyPr anchorCtr="0" anchor="t" bIns="45700" lIns="91425" spcFirstLastPara="1" rIns="91425" wrap="square" tIns="45700">
            <a:normAutofit lnSpcReduction="10000"/>
          </a:bodyPr>
          <a:lstStyle/>
          <a:p>
            <a:pPr indent="0" lvl="0" marL="0" rtl="0" algn="ctr">
              <a:spcBef>
                <a:spcPts val="0"/>
              </a:spcBef>
              <a:spcAft>
                <a:spcPts val="0"/>
              </a:spcAft>
              <a:buClr>
                <a:srgbClr val="000000"/>
              </a:buClr>
              <a:buSzPts val="990"/>
              <a:buFont typeface="Arial"/>
              <a:buNone/>
            </a:pPr>
            <a:r>
              <a:rPr lang="en" sz="2460">
                <a:solidFill>
                  <a:srgbClr val="000000"/>
                </a:solidFill>
              </a:rPr>
              <a:t>We need more and more information that is directly related to the quality of the article</a:t>
            </a:r>
            <a:endParaRPr sz="2460">
              <a:solidFill>
                <a:srgbClr val="000000"/>
              </a:solidFill>
            </a:endParaRPr>
          </a:p>
          <a:p>
            <a:pPr indent="0" lvl="0" marL="0" rtl="0" algn="ctr">
              <a:spcBef>
                <a:spcPts val="640"/>
              </a:spcBef>
              <a:spcAft>
                <a:spcPts val="0"/>
              </a:spcAft>
              <a:buNone/>
            </a:pPr>
            <a:r>
              <a:t/>
            </a:r>
            <a:endParaRPr/>
          </a:p>
        </p:txBody>
      </p:sp>
      <p:sp>
        <p:nvSpPr>
          <p:cNvPr id="732" name="Google Shape;732;p96"/>
          <p:cNvSpPr txBox="1"/>
          <p:nvPr>
            <p:ph type="ctrTitle"/>
          </p:nvPr>
        </p:nvSpPr>
        <p:spPr>
          <a:xfrm>
            <a:off x="685800" y="19742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460"/>
              <a:t>For the original dataset, we have tried various treatments, but the final model is still limited.</a:t>
            </a:r>
            <a:endParaRPr sz="2460"/>
          </a:p>
        </p:txBody>
      </p:sp>
      <p:sp>
        <p:nvSpPr>
          <p:cNvPr id="733" name="Google Shape;733;p96"/>
          <p:cNvSpPr txBox="1"/>
          <p:nvPr>
            <p:ph type="ctrTitle"/>
          </p:nvPr>
        </p:nvSpPr>
        <p:spPr>
          <a:xfrm>
            <a:off x="643825" y="17409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460"/>
              <a:t>Th</a:t>
            </a:r>
            <a:r>
              <a:rPr lang="en" sz="2460"/>
              <a:t>e author and his number of followers do not directly reflect the quality of the article(Maybe it's caused by time.</a:t>
            </a:r>
            <a:r>
              <a:rPr lang="en" sz="2460"/>
              <a:t>)</a:t>
            </a:r>
            <a:endParaRPr sz="2460"/>
          </a:p>
        </p:txBody>
      </p:sp>
      <p:sp>
        <p:nvSpPr>
          <p:cNvPr id="734" name="Google Shape;734;p96"/>
          <p:cNvSpPr/>
          <p:nvPr/>
        </p:nvSpPr>
        <p:spPr>
          <a:xfrm>
            <a:off x="4360950" y="1202775"/>
            <a:ext cx="422100" cy="574200"/>
          </a:xfrm>
          <a:prstGeom prst="downArrow">
            <a:avLst>
              <a:gd fmla="val 50000" name="adj1"/>
              <a:gd fmla="val 50000" name="adj2"/>
            </a:avLst>
          </a:prstGeom>
          <a:solidFill>
            <a:srgbClr val="502984"/>
          </a:solidFill>
          <a:ln cap="flat" cmpd="sng" w="9525">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96"/>
          <p:cNvSpPr/>
          <p:nvPr/>
        </p:nvSpPr>
        <p:spPr>
          <a:xfrm>
            <a:off x="4360950" y="2962350"/>
            <a:ext cx="422100" cy="574200"/>
          </a:xfrm>
          <a:prstGeom prst="downArrow">
            <a:avLst>
              <a:gd fmla="val 50000" name="adj1"/>
              <a:gd fmla="val 50000" name="adj2"/>
            </a:avLst>
          </a:prstGeom>
          <a:solidFill>
            <a:srgbClr val="502984"/>
          </a:solidFill>
          <a:ln cap="flat" cmpd="sng" w="9525">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3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nvSpPr>
        <p:spPr>
          <a:xfrm>
            <a:off x="4833800" y="262375"/>
            <a:ext cx="4039800" cy="4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741" name="Google Shape;741;p97"/>
          <p:cNvSpPr txBox="1"/>
          <p:nvPr>
            <p:ph type="ctrTitle"/>
          </p:nvPr>
        </p:nvSpPr>
        <p:spPr>
          <a:xfrm>
            <a:off x="87800" y="80522"/>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1800"/>
              <a:t>A New Attempt - Using AGI to Introduce Article Quality Scores</a:t>
            </a:r>
            <a:endParaRPr sz="3200"/>
          </a:p>
        </p:txBody>
      </p:sp>
      <p:sp>
        <p:nvSpPr>
          <p:cNvPr id="742" name="Google Shape;742;p97"/>
          <p:cNvSpPr/>
          <p:nvPr/>
        </p:nvSpPr>
        <p:spPr>
          <a:xfrm>
            <a:off x="2164963" y="2248113"/>
            <a:ext cx="594300" cy="36900"/>
          </a:xfrm>
          <a:prstGeom prst="roundRect">
            <a:avLst>
              <a:gd fmla="val 50000" name="adj"/>
            </a:avLst>
          </a:prstGeom>
          <a:solidFill>
            <a:srgbClr val="502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7"/>
          <p:cNvSpPr/>
          <p:nvPr/>
        </p:nvSpPr>
        <p:spPr>
          <a:xfrm>
            <a:off x="1151886" y="1957150"/>
            <a:ext cx="594300" cy="594300"/>
          </a:xfrm>
          <a:prstGeom prst="ellipse">
            <a:avLst/>
          </a:prstGeom>
          <a:noFill/>
          <a:ln cap="flat" cmpd="sng" w="38100">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7"/>
          <p:cNvSpPr txBox="1"/>
          <p:nvPr/>
        </p:nvSpPr>
        <p:spPr>
          <a:xfrm>
            <a:off x="1230636" y="202987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502984"/>
                </a:solidFill>
                <a:latin typeface="Roboto"/>
                <a:ea typeface="Roboto"/>
                <a:cs typeface="Roboto"/>
                <a:sym typeface="Roboto"/>
              </a:rPr>
              <a:t>1</a:t>
            </a:r>
            <a:endParaRPr b="1" sz="1800">
              <a:solidFill>
                <a:srgbClr val="502984"/>
              </a:solidFill>
              <a:latin typeface="Roboto"/>
              <a:ea typeface="Roboto"/>
              <a:cs typeface="Roboto"/>
              <a:sym typeface="Roboto"/>
            </a:endParaRPr>
          </a:p>
        </p:txBody>
      </p:sp>
      <p:sp>
        <p:nvSpPr>
          <p:cNvPr id="745" name="Google Shape;745;p97"/>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502984"/>
                </a:solidFill>
                <a:latin typeface="Roboto"/>
                <a:ea typeface="Roboto"/>
                <a:cs typeface="Roboto"/>
                <a:sym typeface="Roboto"/>
              </a:rPr>
              <a:t>Crawling article content</a:t>
            </a:r>
            <a:endParaRPr b="1" sz="1000">
              <a:solidFill>
                <a:srgbClr val="502984"/>
              </a:solidFill>
              <a:latin typeface="Roboto"/>
              <a:ea typeface="Roboto"/>
              <a:cs typeface="Roboto"/>
              <a:sym typeface="Roboto"/>
            </a:endParaRPr>
          </a:p>
        </p:txBody>
      </p:sp>
      <p:sp>
        <p:nvSpPr>
          <p:cNvPr id="746" name="Google Shape;746;p97"/>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rPr>
              <a:t>Use </a:t>
            </a:r>
            <a:r>
              <a:rPr lang="en" sz="800">
                <a:solidFill>
                  <a:srgbClr val="858585"/>
                </a:solidFill>
                <a:latin typeface="Roboto Mono"/>
                <a:ea typeface="Roboto Mono"/>
                <a:cs typeface="Roboto Mono"/>
                <a:sym typeface="Roboto Mono"/>
              </a:rPr>
              <a:t>newspaper3k</a:t>
            </a:r>
            <a:r>
              <a:rPr lang="en" sz="800">
                <a:solidFill>
                  <a:srgbClr val="858585"/>
                </a:solidFill>
              </a:rPr>
              <a:t> to extract full article content from each URL</a:t>
            </a:r>
            <a:r>
              <a:rPr lang="en" sz="800">
                <a:solidFill>
                  <a:srgbClr val="858585"/>
                </a:solidFill>
                <a:latin typeface="Roboto"/>
                <a:ea typeface="Roboto"/>
                <a:cs typeface="Roboto"/>
                <a:sym typeface="Roboto"/>
              </a:rPr>
              <a:t>.</a:t>
            </a:r>
            <a:endParaRPr sz="800">
              <a:solidFill>
                <a:srgbClr val="858585"/>
              </a:solidFill>
              <a:latin typeface="Roboto"/>
              <a:ea typeface="Roboto"/>
              <a:cs typeface="Roboto"/>
              <a:sym typeface="Roboto"/>
            </a:endParaRPr>
          </a:p>
        </p:txBody>
      </p:sp>
      <p:sp>
        <p:nvSpPr>
          <p:cNvPr id="747" name="Google Shape;747;p97"/>
          <p:cNvSpPr/>
          <p:nvPr/>
        </p:nvSpPr>
        <p:spPr>
          <a:xfrm>
            <a:off x="3256823" y="1957150"/>
            <a:ext cx="594300" cy="594300"/>
          </a:xfrm>
          <a:prstGeom prst="ellipse">
            <a:avLst/>
          </a:prstGeom>
          <a:noFill/>
          <a:ln cap="flat" cmpd="sng" w="38100">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7"/>
          <p:cNvSpPr txBox="1"/>
          <p:nvPr/>
        </p:nvSpPr>
        <p:spPr>
          <a:xfrm>
            <a:off x="2699413" y="2682938"/>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502984"/>
                </a:solidFill>
                <a:latin typeface="Roboto"/>
                <a:ea typeface="Roboto"/>
                <a:cs typeface="Roboto"/>
                <a:sym typeface="Roboto"/>
              </a:rPr>
              <a:t>Calling the Deepseek API for scoring</a:t>
            </a:r>
            <a:endParaRPr b="1" sz="1000">
              <a:solidFill>
                <a:srgbClr val="502984"/>
              </a:solidFill>
              <a:latin typeface="Roboto"/>
              <a:ea typeface="Roboto"/>
              <a:cs typeface="Roboto"/>
              <a:sym typeface="Roboto"/>
            </a:endParaRPr>
          </a:p>
        </p:txBody>
      </p:sp>
      <p:sp>
        <p:nvSpPr>
          <p:cNvPr id="749" name="Google Shape;749;p97"/>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800">
                <a:solidFill>
                  <a:srgbClr val="858585"/>
                </a:solidFill>
                <a:latin typeface="Roboto"/>
                <a:ea typeface="Roboto"/>
                <a:cs typeface="Roboto"/>
                <a:sym typeface="Roboto"/>
              </a:rPr>
              <a:t>Economical price and convenient API  </a:t>
            </a:r>
            <a:endParaRPr sz="800">
              <a:solidFill>
                <a:srgbClr val="858585"/>
              </a:solidFill>
              <a:latin typeface="Roboto"/>
              <a:ea typeface="Roboto"/>
              <a:cs typeface="Roboto"/>
              <a:sym typeface="Roboto"/>
            </a:endParaRPr>
          </a:p>
        </p:txBody>
      </p:sp>
      <p:sp>
        <p:nvSpPr>
          <p:cNvPr id="750" name="Google Shape;750;p97"/>
          <p:cNvSpPr txBox="1"/>
          <p:nvPr/>
        </p:nvSpPr>
        <p:spPr>
          <a:xfrm>
            <a:off x="3329823" y="202987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502984"/>
                </a:solidFill>
                <a:latin typeface="Roboto"/>
                <a:ea typeface="Roboto"/>
                <a:cs typeface="Roboto"/>
                <a:sym typeface="Roboto"/>
              </a:rPr>
              <a:t>2</a:t>
            </a:r>
            <a:endParaRPr b="1" sz="1800">
              <a:solidFill>
                <a:srgbClr val="502984"/>
              </a:solidFill>
              <a:latin typeface="Roboto"/>
              <a:ea typeface="Roboto"/>
              <a:cs typeface="Roboto"/>
              <a:sym typeface="Roboto"/>
            </a:endParaRPr>
          </a:p>
        </p:txBody>
      </p:sp>
      <p:sp>
        <p:nvSpPr>
          <p:cNvPr id="751" name="Google Shape;751;p97"/>
          <p:cNvSpPr/>
          <p:nvPr/>
        </p:nvSpPr>
        <p:spPr>
          <a:xfrm>
            <a:off x="5338808" y="1957150"/>
            <a:ext cx="594300" cy="594300"/>
          </a:xfrm>
          <a:prstGeom prst="ellipse">
            <a:avLst/>
          </a:prstGeom>
          <a:noFill/>
          <a:ln cap="flat" cmpd="sng" w="38100">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7"/>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502984"/>
                </a:solidFill>
                <a:latin typeface="Roboto"/>
                <a:ea typeface="Roboto"/>
                <a:cs typeface="Roboto"/>
                <a:sym typeface="Roboto"/>
              </a:rPr>
              <a:t>Save data</a:t>
            </a:r>
            <a:endParaRPr b="1" sz="1000">
              <a:solidFill>
                <a:srgbClr val="502984"/>
              </a:solidFill>
              <a:latin typeface="Roboto"/>
              <a:ea typeface="Roboto"/>
              <a:cs typeface="Roboto"/>
              <a:sym typeface="Roboto"/>
            </a:endParaRPr>
          </a:p>
        </p:txBody>
      </p:sp>
      <p:sp>
        <p:nvSpPr>
          <p:cNvPr id="753" name="Google Shape;753;p97"/>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Saving a new CSV File</a:t>
            </a:r>
            <a:r>
              <a:rPr lang="en" sz="800">
                <a:solidFill>
                  <a:srgbClr val="858585"/>
                </a:solidFill>
                <a:latin typeface="Roboto"/>
                <a:ea typeface="Roboto"/>
                <a:cs typeface="Roboto"/>
                <a:sym typeface="Roboto"/>
              </a:rPr>
              <a:t> </a:t>
            </a:r>
            <a:endParaRPr sz="800">
              <a:solidFill>
                <a:srgbClr val="858585"/>
              </a:solidFill>
              <a:latin typeface="Roboto"/>
              <a:ea typeface="Roboto"/>
              <a:cs typeface="Roboto"/>
              <a:sym typeface="Roboto"/>
            </a:endParaRPr>
          </a:p>
        </p:txBody>
      </p:sp>
      <p:sp>
        <p:nvSpPr>
          <p:cNvPr id="754" name="Google Shape;754;p97"/>
          <p:cNvSpPr txBox="1"/>
          <p:nvPr/>
        </p:nvSpPr>
        <p:spPr>
          <a:xfrm>
            <a:off x="5417558" y="20421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solidFill>
                  <a:srgbClr val="502984"/>
                </a:solidFill>
                <a:latin typeface="Roboto"/>
                <a:ea typeface="Roboto"/>
                <a:cs typeface="Roboto"/>
                <a:sym typeface="Roboto"/>
              </a:rPr>
              <a:t>3</a:t>
            </a:r>
            <a:endParaRPr b="1" sz="1800">
              <a:solidFill>
                <a:srgbClr val="502984"/>
              </a:solidFill>
              <a:latin typeface="Roboto"/>
              <a:ea typeface="Roboto"/>
              <a:cs typeface="Roboto"/>
              <a:sym typeface="Roboto"/>
            </a:endParaRPr>
          </a:p>
        </p:txBody>
      </p:sp>
      <p:sp>
        <p:nvSpPr>
          <p:cNvPr id="755" name="Google Shape;755;p97"/>
          <p:cNvSpPr/>
          <p:nvPr/>
        </p:nvSpPr>
        <p:spPr>
          <a:xfrm>
            <a:off x="7420786" y="1957150"/>
            <a:ext cx="594300" cy="594300"/>
          </a:xfrm>
          <a:prstGeom prst="ellipse">
            <a:avLst/>
          </a:prstGeom>
          <a:noFill/>
          <a:ln cap="flat" cmpd="sng" w="38100">
            <a:solidFill>
              <a:srgbClr val="5029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7"/>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502984"/>
                </a:solidFill>
                <a:latin typeface="Roboto"/>
                <a:ea typeface="Roboto"/>
                <a:cs typeface="Roboto"/>
                <a:sym typeface="Roboto"/>
              </a:rPr>
              <a:t>Prediction and Evaluation</a:t>
            </a:r>
            <a:endParaRPr b="1" sz="1000">
              <a:solidFill>
                <a:srgbClr val="502984"/>
              </a:solidFill>
              <a:latin typeface="Roboto"/>
              <a:ea typeface="Roboto"/>
              <a:cs typeface="Roboto"/>
              <a:sym typeface="Roboto"/>
            </a:endParaRPr>
          </a:p>
        </p:txBody>
      </p:sp>
      <p:sp>
        <p:nvSpPr>
          <p:cNvPr id="757" name="Google Shape;757;p97"/>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58585"/>
                </a:solidFill>
                <a:latin typeface="Roboto"/>
                <a:ea typeface="Roboto"/>
                <a:cs typeface="Roboto"/>
                <a:sym typeface="Roboto"/>
              </a:rPr>
              <a:t>Accuracy was over 62%, a 10% improvement over the original model</a:t>
            </a:r>
            <a:endParaRPr sz="800">
              <a:solidFill>
                <a:srgbClr val="858585"/>
              </a:solidFill>
              <a:latin typeface="Roboto"/>
              <a:ea typeface="Roboto"/>
              <a:cs typeface="Roboto"/>
              <a:sym typeface="Roboto"/>
            </a:endParaRPr>
          </a:p>
        </p:txBody>
      </p:sp>
      <p:sp>
        <p:nvSpPr>
          <p:cNvPr id="758" name="Google Shape;758;p97"/>
          <p:cNvSpPr txBox="1"/>
          <p:nvPr/>
        </p:nvSpPr>
        <p:spPr>
          <a:xfrm>
            <a:off x="7499511" y="2042124"/>
            <a:ext cx="436800" cy="3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858585"/>
                </a:solidFill>
                <a:latin typeface="Roboto"/>
                <a:ea typeface="Roboto"/>
                <a:cs typeface="Roboto"/>
                <a:sym typeface="Roboto"/>
              </a:rPr>
              <a:t> </a:t>
            </a:r>
            <a:r>
              <a:rPr b="1" lang="en" sz="1800">
                <a:solidFill>
                  <a:srgbClr val="502984"/>
                </a:solidFill>
                <a:latin typeface="Roboto"/>
                <a:ea typeface="Roboto"/>
                <a:cs typeface="Roboto"/>
                <a:sym typeface="Roboto"/>
              </a:rPr>
              <a:t>4</a:t>
            </a:r>
            <a:endParaRPr b="1" sz="1800">
              <a:solidFill>
                <a:srgbClr val="502984"/>
              </a:solidFill>
              <a:latin typeface="Roboto"/>
              <a:ea typeface="Roboto"/>
              <a:cs typeface="Roboto"/>
              <a:sym typeface="Roboto"/>
            </a:endParaRPr>
          </a:p>
        </p:txBody>
      </p:sp>
      <p:sp>
        <p:nvSpPr>
          <p:cNvPr id="759" name="Google Shape;759;p97"/>
          <p:cNvSpPr/>
          <p:nvPr/>
        </p:nvSpPr>
        <p:spPr>
          <a:xfrm>
            <a:off x="4337175" y="2248113"/>
            <a:ext cx="594300" cy="36900"/>
          </a:xfrm>
          <a:prstGeom prst="roundRect">
            <a:avLst>
              <a:gd fmla="val 50000" name="adj"/>
            </a:avLst>
          </a:prstGeom>
          <a:solidFill>
            <a:srgbClr val="502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7"/>
          <p:cNvSpPr/>
          <p:nvPr/>
        </p:nvSpPr>
        <p:spPr>
          <a:xfrm>
            <a:off x="6419150" y="2248113"/>
            <a:ext cx="594300" cy="36900"/>
          </a:xfrm>
          <a:prstGeom prst="roundRect">
            <a:avLst>
              <a:gd fmla="val 50000" name="adj"/>
            </a:avLst>
          </a:prstGeom>
          <a:solidFill>
            <a:srgbClr val="502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7"/>
          <p:cNvPicPr preferRelativeResize="0"/>
          <p:nvPr/>
        </p:nvPicPr>
        <p:blipFill>
          <a:blip r:embed="rId3">
            <a:alphaModFix/>
          </a:blip>
          <a:stretch>
            <a:fillRect/>
          </a:stretch>
        </p:blipFill>
        <p:spPr>
          <a:xfrm>
            <a:off x="189500" y="629645"/>
            <a:ext cx="6625801" cy="3492566"/>
          </a:xfrm>
          <a:prstGeom prst="rect">
            <a:avLst/>
          </a:prstGeom>
          <a:noFill/>
          <a:ln>
            <a:noFill/>
          </a:ln>
        </p:spPr>
      </p:pic>
      <p:sp>
        <p:nvSpPr>
          <p:cNvPr id="762" name="Google Shape;762;p97"/>
          <p:cNvSpPr txBox="1"/>
          <p:nvPr/>
        </p:nvSpPr>
        <p:spPr>
          <a:xfrm>
            <a:off x="6815300" y="1429500"/>
            <a:ext cx="2004300" cy="2284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Scoring Prompt Highlights: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Newsworthiness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Originality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Depth &amp; substance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Journalistic professionalism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Emotional engagement &amp; shareability</a:t>
            </a:r>
            <a:endParaRPr sz="1100">
              <a:solidFill>
                <a:schemeClr val="dk1"/>
              </a:solidFill>
            </a:endParaRPr>
          </a:p>
        </p:txBody>
      </p:sp>
      <p:sp>
        <p:nvSpPr>
          <p:cNvPr id="763" name="Google Shape;763;p97"/>
          <p:cNvSpPr txBox="1"/>
          <p:nvPr/>
        </p:nvSpPr>
        <p:spPr>
          <a:xfrm>
            <a:off x="240500" y="1011025"/>
            <a:ext cx="4331400" cy="298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100">
                <a:solidFill>
                  <a:schemeClr val="dk1"/>
                </a:solidFill>
              </a:rPr>
              <a:t>Confusion Matrix Insights (LightGBM)</a:t>
            </a:r>
            <a:endParaRPr b="1" sz="1100">
              <a:solidFill>
                <a:schemeClr val="dk1"/>
              </a:solidFill>
            </a:endParaRPr>
          </a:p>
          <a:p>
            <a:pPr indent="-285750" lvl="0" marL="457200" rtl="0" algn="l">
              <a:lnSpc>
                <a:spcPct val="115000"/>
              </a:lnSpc>
              <a:spcBef>
                <a:spcPts val="1200"/>
              </a:spcBef>
              <a:spcAft>
                <a:spcPts val="0"/>
              </a:spcAft>
              <a:buClr>
                <a:schemeClr val="dk1"/>
              </a:buClr>
              <a:buSzPts val="900"/>
              <a:buChar char="●"/>
            </a:pPr>
            <a:r>
              <a:rPr b="1" lang="en" sz="900">
                <a:solidFill>
                  <a:schemeClr val="dk1"/>
                </a:solidFill>
              </a:rPr>
              <a:t>Accurate in Normal Ranges</a:t>
            </a:r>
            <a:endParaRPr b="1" sz="900">
              <a:solidFill>
                <a:schemeClr val="dk1"/>
              </a:solidFill>
            </a:endParaRPr>
          </a:p>
          <a:p>
            <a:pPr indent="0" lvl="0" marL="457200" rtl="0" algn="l">
              <a:lnSpc>
                <a:spcPct val="115000"/>
              </a:lnSpc>
              <a:spcBef>
                <a:spcPts val="1200"/>
              </a:spcBef>
              <a:spcAft>
                <a:spcPts val="0"/>
              </a:spcAft>
              <a:buNone/>
            </a:pPr>
            <a:r>
              <a:rPr lang="en" sz="900">
                <a:solidFill>
                  <a:schemeClr val="dk1"/>
                </a:solidFill>
              </a:rPr>
              <a:t>The model performs improve on </a:t>
            </a:r>
            <a:r>
              <a:rPr b="1" lang="en" sz="900">
                <a:solidFill>
                  <a:schemeClr val="dk1"/>
                </a:solidFill>
              </a:rPr>
              <a:t>Low (84.2%)</a:t>
            </a:r>
            <a:r>
              <a:rPr lang="en" sz="900">
                <a:solidFill>
                  <a:schemeClr val="dk1"/>
                </a:solidFill>
              </a:rPr>
              <a:t>, </a:t>
            </a:r>
            <a:r>
              <a:rPr b="1" lang="en" sz="900">
                <a:solidFill>
                  <a:schemeClr val="dk1"/>
                </a:solidFill>
              </a:rPr>
              <a:t>High (29.8%)</a:t>
            </a:r>
            <a:r>
              <a:rPr lang="en" sz="900">
                <a:solidFill>
                  <a:schemeClr val="dk1"/>
                </a:solidFill>
              </a:rPr>
              <a:t>, and </a:t>
            </a:r>
            <a:r>
              <a:rPr b="1" lang="en" sz="900">
                <a:solidFill>
                  <a:schemeClr val="dk1"/>
                </a:solidFill>
              </a:rPr>
              <a:t>Medium (54.3%)</a:t>
            </a:r>
            <a:r>
              <a:rPr lang="en" sz="900">
                <a:solidFill>
                  <a:schemeClr val="dk1"/>
                </a:solidFill>
              </a:rPr>
              <a:t> </a:t>
            </a:r>
            <a:br>
              <a:rPr lang="en" sz="900">
                <a:solidFill>
                  <a:schemeClr val="dk1"/>
                </a:solidFill>
              </a:rPr>
            </a:br>
            <a:endParaRPr sz="9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900">
                <a:solidFill>
                  <a:schemeClr val="dk1"/>
                </a:solidFill>
              </a:rPr>
              <a:t>Weak on Viral Prediction</a:t>
            </a:r>
            <a:endParaRPr b="1" sz="900">
              <a:solidFill>
                <a:schemeClr val="dk1"/>
              </a:solidFill>
            </a:endParaRPr>
          </a:p>
          <a:p>
            <a:pPr indent="0" lvl="0" marL="457200" rtl="0" algn="l">
              <a:lnSpc>
                <a:spcPct val="115000"/>
              </a:lnSpc>
              <a:spcBef>
                <a:spcPts val="1200"/>
              </a:spcBef>
              <a:spcAft>
                <a:spcPts val="0"/>
              </a:spcAft>
              <a:buNone/>
            </a:pPr>
            <a:r>
              <a:rPr lang="en" sz="900">
                <a:solidFill>
                  <a:schemeClr val="dk1"/>
                </a:solidFill>
              </a:rPr>
              <a:t>The model performs still </a:t>
            </a:r>
            <a:r>
              <a:rPr b="1" lang="en" sz="900">
                <a:solidFill>
                  <a:schemeClr val="dk1"/>
                </a:solidFill>
              </a:rPr>
              <a:t>poorly on Viral articles (10.2%)</a:t>
            </a:r>
            <a:r>
              <a:rPr lang="en" sz="900">
                <a:solidFill>
                  <a:schemeClr val="dk1"/>
                </a:solidFill>
              </a:rPr>
              <a:t>.</a:t>
            </a:r>
            <a:endParaRPr sz="900">
              <a:solidFill>
                <a:schemeClr val="dk1"/>
              </a:solidFill>
            </a:endParaRPr>
          </a:p>
          <a:p>
            <a:pPr indent="0" lvl="0" marL="0" rtl="0" algn="l">
              <a:lnSpc>
                <a:spcPct val="115000"/>
              </a:lnSpc>
              <a:spcBef>
                <a:spcPts val="1200"/>
              </a:spcBef>
              <a:spcAft>
                <a:spcPts val="1200"/>
              </a:spcAft>
              <a:buNone/>
            </a:pPr>
            <a:br>
              <a:rPr lang="en" sz="1100">
                <a:solidFill>
                  <a:schemeClr val="dk1"/>
                </a:solidFill>
              </a:rPr>
            </a:br>
            <a:endParaRPr sz="1100">
              <a:solidFill>
                <a:schemeClr val="dk1"/>
              </a:solidFill>
            </a:endParaRPr>
          </a:p>
        </p:txBody>
      </p:sp>
      <p:pic>
        <p:nvPicPr>
          <p:cNvPr id="764" name="Google Shape;764;p97" title="f471946ab8f5185bc52c89ac95e6b2a.png"/>
          <p:cNvPicPr preferRelativeResize="0"/>
          <p:nvPr/>
        </p:nvPicPr>
        <p:blipFill>
          <a:blip r:embed="rId4">
            <a:alphaModFix/>
          </a:blip>
          <a:stretch>
            <a:fillRect/>
          </a:stretch>
        </p:blipFill>
        <p:spPr>
          <a:xfrm>
            <a:off x="4688000" y="629641"/>
            <a:ext cx="4331400" cy="35934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1"/>
                                        </p:tgtEl>
                                      </p:cBhvr>
                                    </p:animEffect>
                                    <p:set>
                                      <p:cBhvr>
                                        <p:cTn dur="1" fill="hold">
                                          <p:stCondLst>
                                            <p:cond delay="1000"/>
                                          </p:stCondLst>
                                        </p:cTn>
                                        <p:tgtEl>
                                          <p:spTgt spid="7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2"/>
                                        </p:tgtEl>
                                      </p:cBhvr>
                                    </p:animEffect>
                                    <p:set>
                                      <p:cBhvr>
                                        <p:cTn dur="1" fill="hold">
                                          <p:stCondLst>
                                            <p:cond delay="1000"/>
                                          </p:stCondLst>
                                        </p:cTn>
                                        <p:tgtEl>
                                          <p:spTgt spid="7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4"/>
                                        </p:tgtEl>
                                      </p:cBhvr>
                                    </p:animEffect>
                                    <p:set>
                                      <p:cBhvr>
                                        <p:cTn dur="1" fill="hold">
                                          <p:stCondLst>
                                            <p:cond delay="1000"/>
                                          </p:stCondLst>
                                        </p:cTn>
                                        <p:tgtEl>
                                          <p:spTgt spid="7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3"/>
                                        </p:tgtEl>
                                      </p:cBhvr>
                                    </p:animEffect>
                                    <p:set>
                                      <p:cBhvr>
                                        <p:cTn dur="1" fill="hold">
                                          <p:stCondLst>
                                            <p:cond delay="1000"/>
                                          </p:stCondLst>
                                        </p:cTn>
                                        <p:tgtEl>
                                          <p:spTgt spid="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8"/>
          <p:cNvSpPr txBox="1"/>
          <p:nvPr>
            <p:ph type="ctrTitle"/>
          </p:nvPr>
        </p:nvSpPr>
        <p:spPr>
          <a:xfrm>
            <a:off x="740225" y="318747"/>
            <a:ext cx="7772400" cy="64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sz="2100"/>
              <a:t>Conclusion &amp; Future Work</a:t>
            </a:r>
            <a:endParaRPr sz="2800"/>
          </a:p>
        </p:txBody>
      </p:sp>
      <p:sp>
        <p:nvSpPr>
          <p:cNvPr id="770" name="Google Shape;770;p98"/>
          <p:cNvSpPr txBox="1"/>
          <p:nvPr/>
        </p:nvSpPr>
        <p:spPr>
          <a:xfrm>
            <a:off x="751200" y="961650"/>
            <a:ext cx="7803300" cy="3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rPr>
              <a:t>Conclusion:</a:t>
            </a:r>
            <a:r>
              <a:rPr lang="en" sz="1500">
                <a:solidFill>
                  <a:schemeClr val="dk1"/>
                </a:solidFill>
              </a:rPr>
              <a:t> Challenges in Predicting News Popularity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Key Findings:</a:t>
            </a:r>
            <a:endParaRPr b="1"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Keyword relevance &amp; quantity impact engagement.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Subjectivity &amp; emotional tone influence shareability.</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Machine learning models achieved max 53% accuracy despite tuning.</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Challenges:</a:t>
            </a:r>
            <a:endParaRPr b="1"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High class imbalance → Used SMOTE, but risk of overfitting.</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External factors (trends, social media dynamics) make prediction difficult.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b="1" lang="en" sz="1500">
                <a:solidFill>
                  <a:schemeClr val="dk1"/>
                </a:solidFill>
              </a:rPr>
              <a:t>Future Improvements:</a:t>
            </a:r>
            <a:endParaRPr b="1"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Integrate real-time social media data for better prediction.</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Leverage user engagement metrics to refine models.</a:t>
            </a:r>
            <a:endParaRPr sz="15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9"/>
          <p:cNvSpPr txBox="1"/>
          <p:nvPr/>
        </p:nvSpPr>
        <p:spPr>
          <a:xfrm>
            <a:off x="402600" y="164325"/>
            <a:ext cx="5965200" cy="10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Reference:</a:t>
            </a:r>
            <a:endParaRPr b="1" sz="1800">
              <a:solidFill>
                <a:schemeClr val="dk1"/>
              </a:solidFill>
            </a:endParaRPr>
          </a:p>
        </p:txBody>
      </p:sp>
      <p:sp>
        <p:nvSpPr>
          <p:cNvPr id="776" name="Google Shape;776;p99"/>
          <p:cNvSpPr txBox="1"/>
          <p:nvPr/>
        </p:nvSpPr>
        <p:spPr>
          <a:xfrm>
            <a:off x="345100" y="846300"/>
            <a:ext cx="8512200" cy="3565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Domingos, Pedro. 2012. </a:t>
            </a:r>
            <a:r>
              <a:rPr i="1" lang="en" sz="1500">
                <a:solidFill>
                  <a:schemeClr val="dk1"/>
                </a:solidFill>
              </a:rPr>
              <a:t>A Few Useful Things to Know About Machine Learning</a:t>
            </a:r>
            <a:r>
              <a:rPr lang="en" sz="1500">
                <a:solidFill>
                  <a:schemeClr val="dk1"/>
                </a:solidFill>
              </a:rPr>
              <a:t>. </a:t>
            </a:r>
            <a:r>
              <a:rPr i="1" lang="en" sz="1500">
                <a:solidFill>
                  <a:schemeClr val="dk1"/>
                </a:solidFill>
              </a:rPr>
              <a:t>Communications of the ACM</a:t>
            </a:r>
            <a:r>
              <a:rPr lang="en" sz="1500">
                <a:solidFill>
                  <a:schemeClr val="dk1"/>
                </a:solidFill>
              </a:rPr>
              <a:t> 55(10): 78-87.</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Breiman, Leo. 2001. </a:t>
            </a:r>
            <a:r>
              <a:rPr i="1" lang="en" sz="1500">
                <a:solidFill>
                  <a:schemeClr val="dk1"/>
                </a:solidFill>
              </a:rPr>
              <a:t>Random Forests</a:t>
            </a:r>
            <a:r>
              <a:rPr lang="en" sz="1500">
                <a:solidFill>
                  <a:schemeClr val="dk1"/>
                </a:solidFill>
              </a:rPr>
              <a:t>. </a:t>
            </a:r>
            <a:r>
              <a:rPr i="1" lang="en" sz="1500">
                <a:solidFill>
                  <a:schemeClr val="dk1"/>
                </a:solidFill>
              </a:rPr>
              <a:t>Machine Learning</a:t>
            </a:r>
            <a:r>
              <a:rPr lang="en" sz="1500">
                <a:solidFill>
                  <a:schemeClr val="dk1"/>
                </a:solidFill>
              </a:rPr>
              <a:t> 45(1): 5-32.</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Chen, Tianqi, and Carlos Guestrin. 2016. </a:t>
            </a:r>
            <a:r>
              <a:rPr i="1" lang="en" sz="1500">
                <a:solidFill>
                  <a:schemeClr val="dk1"/>
                </a:solidFill>
              </a:rPr>
              <a:t>XGBoost: A Scalable Tree Boosting System</a:t>
            </a:r>
            <a:r>
              <a:rPr lang="en" sz="1500">
                <a:solidFill>
                  <a:schemeClr val="dk1"/>
                </a:solidFill>
              </a:rPr>
              <a:t>. In </a:t>
            </a:r>
            <a:r>
              <a:rPr i="1" lang="en" sz="1500">
                <a:solidFill>
                  <a:schemeClr val="dk1"/>
                </a:solidFill>
              </a:rPr>
              <a:t>Proceedings of the 22nd ACM SIGKDD International Conference on Knowledge Discovery and Data Mining</a:t>
            </a:r>
            <a:r>
              <a:rPr lang="en" sz="1500">
                <a:solidFill>
                  <a:schemeClr val="dk1"/>
                </a:solidFill>
              </a:rPr>
              <a:t>, 785-794.</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Fernandes, Kelwin. (2015). A Proactive Intelligent Decision Support System for Predicting the Popularity of Online News.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Ke, Guolin, et al. 2017. </a:t>
            </a:r>
            <a:r>
              <a:rPr i="1" lang="en" sz="1500">
                <a:solidFill>
                  <a:schemeClr val="dk1"/>
                </a:solidFill>
              </a:rPr>
              <a:t>LightGBM: A Highly Efficient Gradient Boosting Decision Tree</a:t>
            </a:r>
            <a:r>
              <a:rPr lang="en" sz="1500">
                <a:solidFill>
                  <a:schemeClr val="dk1"/>
                </a:solidFill>
              </a:rPr>
              <a:t>. In </a:t>
            </a:r>
            <a:r>
              <a:rPr i="1" lang="en" sz="1500">
                <a:solidFill>
                  <a:schemeClr val="dk1"/>
                </a:solidFill>
              </a:rPr>
              <a:t>Proceedings of the 31st Conference on Neural Information Processing Systems (NeurIPS)</a:t>
            </a:r>
            <a:r>
              <a:rPr lang="en" sz="1500">
                <a:solidFill>
                  <a:schemeClr val="dk1"/>
                </a:solidFill>
              </a:rPr>
              <a:t>, 3146-3154.</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UCI Machine Learning Repository. 2015. </a:t>
            </a:r>
            <a:r>
              <a:rPr i="1" lang="en" sz="1500">
                <a:solidFill>
                  <a:schemeClr val="dk1"/>
                </a:solidFill>
              </a:rPr>
              <a:t>Online News Popularity Data Set</a:t>
            </a:r>
            <a:r>
              <a:rPr lang="en" sz="1500">
                <a:solidFill>
                  <a:schemeClr val="dk1"/>
                </a:solidFill>
              </a:rPr>
              <a:t>. Accessed March 10, 2025.</a:t>
            </a:r>
            <a:r>
              <a:rPr lang="en" sz="1500">
                <a:solidFill>
                  <a:schemeClr val="dk1"/>
                </a:solidFill>
                <a:uFill>
                  <a:noFill/>
                </a:uFill>
                <a:hlinkClick r:id="rId3">
                  <a:extLst>
                    <a:ext uri="{A12FA001-AC4F-418D-AE19-62706E023703}">
                      <ahyp:hlinkClr val="tx"/>
                    </a:ext>
                  </a:extLst>
                </a:hlinkClick>
              </a:rPr>
              <a:t> </a:t>
            </a:r>
            <a:r>
              <a:rPr lang="en" sz="1500" u="sng">
                <a:solidFill>
                  <a:schemeClr val="hlink"/>
                </a:solidFill>
                <a:hlinkClick r:id="rId4"/>
              </a:rPr>
              <a:t>https://archive.ics.uci.edu/dataset/332/online+news+popularity</a:t>
            </a:r>
            <a:r>
              <a:rPr lang="en" sz="1500">
                <a:solidFill>
                  <a:schemeClr val="dk1"/>
                </a:solidFill>
              </a:rPr>
              <a:t>.</a:t>
            </a:r>
            <a:endParaRPr sz="1500">
              <a:solidFill>
                <a:schemeClr val="dk1"/>
              </a:solidFill>
            </a:endParaRPr>
          </a:p>
          <a:p>
            <a:pPr indent="0" lvl="0" marL="0" rtl="0" algn="l">
              <a:spcBef>
                <a:spcPts val="1200"/>
              </a:spcBef>
              <a:spcAft>
                <a:spcPts val="0"/>
              </a:spcAft>
              <a:buNone/>
            </a:pPr>
            <a:r>
              <a:t/>
            </a:r>
            <a:endParaRPr sz="1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0"/>
          <p:cNvSpPr txBox="1"/>
          <p:nvPr>
            <p:ph type="title"/>
          </p:nvPr>
        </p:nvSpPr>
        <p:spPr>
          <a:xfrm>
            <a:off x="0" y="1542060"/>
            <a:ext cx="9144000" cy="205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Q&amp;A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1"/>
          <p:cNvSpPr txBox="1"/>
          <p:nvPr>
            <p:ph type="title"/>
          </p:nvPr>
        </p:nvSpPr>
        <p:spPr>
          <a:xfrm>
            <a:off x="0" y="1542060"/>
            <a:ext cx="9144000" cy="205416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400"/>
              <a:buFont typeface="Arial"/>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7"/>
          <p:cNvSpPr txBox="1"/>
          <p:nvPr>
            <p:ph type="ctrTitle"/>
          </p:nvPr>
        </p:nvSpPr>
        <p:spPr>
          <a:xfrm>
            <a:off x="422075" y="211947"/>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2400"/>
              <a:t>Literature Review</a:t>
            </a:r>
            <a:endParaRPr sz="3800"/>
          </a:p>
        </p:txBody>
      </p:sp>
      <p:sp>
        <p:nvSpPr>
          <p:cNvPr id="461" name="Google Shape;461;p67"/>
          <p:cNvSpPr txBox="1"/>
          <p:nvPr/>
        </p:nvSpPr>
        <p:spPr>
          <a:xfrm>
            <a:off x="422075" y="1124925"/>
            <a:ext cx="74952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Key Findings from Prior Research</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Machine Learning for News Popularity:</a:t>
            </a:r>
            <a:endParaRPr b="1">
              <a:solidFill>
                <a:schemeClr val="dk1"/>
              </a:solidFill>
            </a:endParaRPr>
          </a:p>
          <a:p>
            <a:pPr indent="0" lvl="0" marL="0" rtl="0" algn="l">
              <a:spcBef>
                <a:spcPts val="0"/>
              </a:spcBef>
              <a:spcAft>
                <a:spcPts val="0"/>
              </a:spcAft>
              <a:buNone/>
            </a:pPr>
            <a:r>
              <a:rPr lang="en">
                <a:solidFill>
                  <a:schemeClr val="dk1"/>
                </a:solidFill>
              </a:rPr>
              <a:t>Tsai &amp; Wu (2022): XGBoost, LightGBM, SVM; Feature selection improves prediction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Social Influence &amp; Virality:</a:t>
            </a:r>
            <a:endParaRPr b="1">
              <a:solidFill>
                <a:schemeClr val="dk1"/>
              </a:solidFill>
            </a:endParaRPr>
          </a:p>
          <a:p>
            <a:pPr indent="0" lvl="0" marL="0" rtl="0" algn="l">
              <a:spcBef>
                <a:spcPts val="0"/>
              </a:spcBef>
              <a:spcAft>
                <a:spcPts val="0"/>
              </a:spcAft>
              <a:buNone/>
            </a:pPr>
            <a:r>
              <a:rPr lang="en">
                <a:solidFill>
                  <a:schemeClr val="dk1"/>
                </a:solidFill>
              </a:rPr>
              <a:t>Rajagopal et al. (2022): Readability, sentiment &amp; psycholinguistic factors impact shareability.</a:t>
            </a:r>
            <a:endParaRPr>
              <a:solidFill>
                <a:schemeClr val="dk1"/>
              </a:solidFill>
            </a:endParaRPr>
          </a:p>
          <a:p>
            <a:pPr indent="0" lvl="0" marL="0" rtl="0" algn="l">
              <a:spcBef>
                <a:spcPts val="0"/>
              </a:spcBef>
              <a:spcAft>
                <a:spcPts val="0"/>
              </a:spcAft>
              <a:buNone/>
            </a:pPr>
            <a:r>
              <a:rPr lang="en">
                <a:solidFill>
                  <a:schemeClr val="dk1"/>
                </a:solidFill>
              </a:rPr>
              <a:t>Waddell (2018): Reader comments &amp; engagement metrics affect credibility.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Practical Implications:</a:t>
            </a:r>
            <a:endParaRPr b="1">
              <a:solidFill>
                <a:schemeClr val="dk1"/>
              </a:solidFill>
            </a:endParaRPr>
          </a:p>
          <a:p>
            <a:pPr indent="0" lvl="0" marL="0" rtl="0" algn="l">
              <a:spcBef>
                <a:spcPts val="0"/>
              </a:spcBef>
              <a:spcAft>
                <a:spcPts val="0"/>
              </a:spcAft>
              <a:buNone/>
            </a:pPr>
            <a:r>
              <a:rPr lang="en">
                <a:solidFill>
                  <a:schemeClr val="dk1"/>
                </a:solidFill>
              </a:rPr>
              <a:t>Zhang &amp; Lin (2021): Random Forest + PCA enhances efficiency.</a:t>
            </a:r>
            <a:endParaRPr>
              <a:solidFill>
                <a:schemeClr val="dk1"/>
              </a:solidFill>
            </a:endParaRPr>
          </a:p>
          <a:p>
            <a:pPr indent="0" lvl="0" marL="0" rtl="0" algn="l">
              <a:spcBef>
                <a:spcPts val="0"/>
              </a:spcBef>
              <a:spcAft>
                <a:spcPts val="0"/>
              </a:spcAft>
              <a:buNone/>
            </a:pPr>
            <a:r>
              <a:rPr lang="en">
                <a:solidFill>
                  <a:schemeClr val="dk1"/>
                </a:solidFill>
              </a:rPr>
              <a:t>Fernandes et al. (2015): IDSS system optimizes articles before publishing.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ctrTitle"/>
          </p:nvPr>
        </p:nvSpPr>
        <p:spPr>
          <a:xfrm>
            <a:off x="435475" y="211947"/>
            <a:ext cx="7772400" cy="6429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 sz="2400"/>
              <a:t>Data Sources</a:t>
            </a:r>
            <a:endParaRPr sz="3800"/>
          </a:p>
        </p:txBody>
      </p:sp>
      <p:sp>
        <p:nvSpPr>
          <p:cNvPr id="467" name="Google Shape;467;p68"/>
          <p:cNvSpPr txBox="1"/>
          <p:nvPr/>
        </p:nvSpPr>
        <p:spPr>
          <a:xfrm>
            <a:off x="435475" y="813425"/>
            <a:ext cx="7279800" cy="3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Source: </a:t>
            </a:r>
            <a:endParaRPr b="1">
              <a:solidFill>
                <a:schemeClr val="dk1"/>
              </a:solidFill>
            </a:endParaRPr>
          </a:p>
          <a:p>
            <a:pPr indent="0" lvl="0" marL="0" rtl="0" algn="l">
              <a:spcBef>
                <a:spcPts val="0"/>
              </a:spcBef>
              <a:spcAft>
                <a:spcPts val="0"/>
              </a:spcAft>
              <a:buNone/>
            </a:pPr>
            <a:r>
              <a:rPr lang="en">
                <a:solidFill>
                  <a:schemeClr val="dk1"/>
                </a:solidFill>
              </a:rPr>
              <a:t>UCI Machine Learning Repository (Online News Popularity)</a:t>
            </a:r>
            <a:endParaRPr>
              <a:solidFill>
                <a:schemeClr val="dk1"/>
              </a:solidFill>
            </a:endParaRPr>
          </a:p>
          <a:p>
            <a:pPr indent="0" lvl="0" marL="0" rtl="0" algn="l">
              <a:spcBef>
                <a:spcPts val="0"/>
              </a:spcBef>
              <a:spcAft>
                <a:spcPts val="0"/>
              </a:spcAft>
              <a:buNone/>
            </a:pPr>
            <a:r>
              <a:rPr lang="en">
                <a:solidFill>
                  <a:schemeClr val="dk1"/>
                </a:solidFill>
              </a:rPr>
              <a:t>（</a:t>
            </a:r>
            <a:r>
              <a:rPr lang="en" u="sng">
                <a:solidFill>
                  <a:schemeClr val="hlink"/>
                </a:solidFill>
                <a:highlight>
                  <a:srgbClr val="FFFFFF"/>
                </a:highlight>
                <a:hlinkClick r:id="rId3"/>
              </a:rPr>
              <a:t>https://archive.ics.uci.edu/dataset/332/online+news+popularity</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Content:</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Metadata and social feedback from 39,797 articles published on Mashable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Structure: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61 attributes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58 predictive features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 non-predictive fields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 target variable (shares)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ctrTitle"/>
          </p:nvPr>
        </p:nvSpPr>
        <p:spPr>
          <a:xfrm>
            <a:off x="255450" y="318747"/>
            <a:ext cx="7772400" cy="6429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0"/>
              </a:spcBef>
              <a:spcAft>
                <a:spcPts val="0"/>
              </a:spcAft>
              <a:buClr>
                <a:schemeClr val="dk1"/>
              </a:buClr>
              <a:buSzPct val="41509"/>
              <a:buFont typeface="Arial"/>
              <a:buNone/>
            </a:pPr>
            <a:r>
              <a:rPr b="1" lang="en" sz="2650"/>
              <a:t>EDA - Overall Article Engagement Distribution</a:t>
            </a:r>
            <a:endParaRPr b="1" sz="2650"/>
          </a:p>
          <a:p>
            <a:pPr indent="0" lvl="0" marL="0" rtl="0" algn="l">
              <a:lnSpc>
                <a:spcPct val="115000"/>
              </a:lnSpc>
              <a:spcBef>
                <a:spcPts val="0"/>
              </a:spcBef>
              <a:spcAft>
                <a:spcPts val="0"/>
              </a:spcAft>
              <a:buClr>
                <a:schemeClr val="dk1"/>
              </a:buClr>
              <a:buSzPct val="61111"/>
              <a:buFont typeface="Arial"/>
              <a:buNone/>
            </a:pPr>
            <a:r>
              <a:t/>
            </a:r>
            <a:endParaRPr b="1" sz="1800"/>
          </a:p>
        </p:txBody>
      </p:sp>
      <p:pic>
        <p:nvPicPr>
          <p:cNvPr id="473" name="Google Shape;473;p69"/>
          <p:cNvPicPr preferRelativeResize="0"/>
          <p:nvPr/>
        </p:nvPicPr>
        <p:blipFill>
          <a:blip r:embed="rId3">
            <a:alphaModFix/>
          </a:blip>
          <a:stretch>
            <a:fillRect/>
          </a:stretch>
        </p:blipFill>
        <p:spPr>
          <a:xfrm>
            <a:off x="135975" y="961650"/>
            <a:ext cx="4103850" cy="3610724"/>
          </a:xfrm>
          <a:prstGeom prst="rect">
            <a:avLst/>
          </a:prstGeom>
          <a:noFill/>
          <a:ln>
            <a:noFill/>
          </a:ln>
        </p:spPr>
      </p:pic>
      <p:pic>
        <p:nvPicPr>
          <p:cNvPr id="474" name="Google Shape;474;p69"/>
          <p:cNvPicPr preferRelativeResize="0"/>
          <p:nvPr/>
        </p:nvPicPr>
        <p:blipFill>
          <a:blip r:embed="rId4">
            <a:alphaModFix/>
          </a:blip>
          <a:stretch>
            <a:fillRect/>
          </a:stretch>
        </p:blipFill>
        <p:spPr>
          <a:xfrm>
            <a:off x="4384000" y="961650"/>
            <a:ext cx="3306598" cy="1879351"/>
          </a:xfrm>
          <a:prstGeom prst="rect">
            <a:avLst/>
          </a:prstGeom>
          <a:noFill/>
          <a:ln>
            <a:noFill/>
          </a:ln>
        </p:spPr>
      </p:pic>
      <p:sp>
        <p:nvSpPr>
          <p:cNvPr id="475" name="Google Shape;475;p69"/>
          <p:cNvSpPr txBox="1"/>
          <p:nvPr/>
        </p:nvSpPr>
        <p:spPr>
          <a:xfrm>
            <a:off x="4519050" y="2934100"/>
            <a:ext cx="1993800" cy="15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Shares category distribution:</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shares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18490</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13075</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6079</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2000</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476" name="Google Shape;476;p69"/>
          <p:cNvSpPr txBox="1"/>
          <p:nvPr/>
        </p:nvSpPr>
        <p:spPr>
          <a:xfrm>
            <a:off x="6512850" y="2934100"/>
            <a:ext cx="23829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rPr>
              <a:t>Percentage distribution:</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shares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Low:       46.64</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Medium:    32.98</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High:      15.33</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Viral:      5.04</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nvSpPr>
        <p:spPr>
          <a:xfrm>
            <a:off x="221825" y="164325"/>
            <a:ext cx="8264100" cy="7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dk1"/>
                </a:solidFill>
              </a:rPr>
              <a:t>EDA - Article Content Feature Distributions</a:t>
            </a:r>
            <a:endParaRPr b="1"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p:txBody>
      </p:sp>
      <p:pic>
        <p:nvPicPr>
          <p:cNvPr id="482" name="Google Shape;482;p70"/>
          <p:cNvPicPr preferRelativeResize="0"/>
          <p:nvPr/>
        </p:nvPicPr>
        <p:blipFill>
          <a:blip r:embed="rId3">
            <a:alphaModFix/>
          </a:blip>
          <a:stretch>
            <a:fillRect/>
          </a:stretch>
        </p:blipFill>
        <p:spPr>
          <a:xfrm>
            <a:off x="62025" y="704125"/>
            <a:ext cx="5048602" cy="1205450"/>
          </a:xfrm>
          <a:prstGeom prst="rect">
            <a:avLst/>
          </a:prstGeom>
          <a:noFill/>
          <a:ln>
            <a:noFill/>
          </a:ln>
        </p:spPr>
      </p:pic>
      <p:pic>
        <p:nvPicPr>
          <p:cNvPr id="483" name="Google Shape;483;p70"/>
          <p:cNvPicPr preferRelativeResize="0"/>
          <p:nvPr/>
        </p:nvPicPr>
        <p:blipFill>
          <a:blip r:embed="rId4">
            <a:alphaModFix/>
          </a:blip>
          <a:stretch>
            <a:fillRect/>
          </a:stretch>
        </p:blipFill>
        <p:spPr>
          <a:xfrm>
            <a:off x="14750" y="2013025"/>
            <a:ext cx="5143153" cy="1205450"/>
          </a:xfrm>
          <a:prstGeom prst="rect">
            <a:avLst/>
          </a:prstGeom>
          <a:noFill/>
          <a:ln>
            <a:noFill/>
          </a:ln>
        </p:spPr>
      </p:pic>
      <p:pic>
        <p:nvPicPr>
          <p:cNvPr id="484" name="Google Shape;484;p70"/>
          <p:cNvPicPr preferRelativeResize="0"/>
          <p:nvPr/>
        </p:nvPicPr>
        <p:blipFill>
          <a:blip r:embed="rId5">
            <a:alphaModFix/>
          </a:blip>
          <a:stretch>
            <a:fillRect/>
          </a:stretch>
        </p:blipFill>
        <p:spPr>
          <a:xfrm>
            <a:off x="105125" y="3432446"/>
            <a:ext cx="5005501" cy="1156053"/>
          </a:xfrm>
          <a:prstGeom prst="rect">
            <a:avLst/>
          </a:prstGeom>
          <a:noFill/>
          <a:ln>
            <a:noFill/>
          </a:ln>
        </p:spPr>
      </p:pic>
      <p:sp>
        <p:nvSpPr>
          <p:cNvPr id="485" name="Google Shape;485;p70"/>
          <p:cNvSpPr txBox="1"/>
          <p:nvPr/>
        </p:nvSpPr>
        <p:spPr>
          <a:xfrm>
            <a:off x="5332625" y="704125"/>
            <a:ext cx="3656400" cy="36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Overview:</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Boxplots showing distribution of article content features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Significant outliers across most variables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Key Findings: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Title length (n_tokens_title): Consistent distribution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Content length (n_tokens_content): Extreme outliers, highly variable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References, images, videos: Heavy-tailed distributions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Keywords: More balanced, typically 6-9 per article</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Conclusion: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Highly skewed dataset with many outliers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Next Steps: Apply normalization techniques before predictive modeling</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nvSpPr>
        <p:spPr>
          <a:xfrm>
            <a:off x="188975" y="156125"/>
            <a:ext cx="7249800" cy="6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dk1"/>
                </a:solidFill>
              </a:rPr>
              <a:t>EDA - Content Publication Timing Patterns</a:t>
            </a:r>
            <a:endParaRPr b="1"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p:txBody>
      </p:sp>
      <p:pic>
        <p:nvPicPr>
          <p:cNvPr id="491" name="Google Shape;491;p71"/>
          <p:cNvPicPr preferRelativeResize="0"/>
          <p:nvPr/>
        </p:nvPicPr>
        <p:blipFill>
          <a:blip r:embed="rId3">
            <a:alphaModFix/>
          </a:blip>
          <a:stretch>
            <a:fillRect/>
          </a:stretch>
        </p:blipFill>
        <p:spPr>
          <a:xfrm>
            <a:off x="426850" y="726375"/>
            <a:ext cx="4145152" cy="2034117"/>
          </a:xfrm>
          <a:prstGeom prst="rect">
            <a:avLst/>
          </a:prstGeom>
          <a:noFill/>
          <a:ln>
            <a:noFill/>
          </a:ln>
        </p:spPr>
      </p:pic>
      <p:pic>
        <p:nvPicPr>
          <p:cNvPr id="492" name="Google Shape;492;p71"/>
          <p:cNvPicPr preferRelativeResize="0"/>
          <p:nvPr/>
        </p:nvPicPr>
        <p:blipFill>
          <a:blip r:embed="rId4">
            <a:alphaModFix/>
          </a:blip>
          <a:stretch>
            <a:fillRect/>
          </a:stretch>
        </p:blipFill>
        <p:spPr>
          <a:xfrm>
            <a:off x="1333350" y="2908888"/>
            <a:ext cx="2452626" cy="1705275"/>
          </a:xfrm>
          <a:prstGeom prst="rect">
            <a:avLst/>
          </a:prstGeom>
          <a:noFill/>
          <a:ln>
            <a:noFill/>
          </a:ln>
        </p:spPr>
      </p:pic>
      <p:sp>
        <p:nvSpPr>
          <p:cNvPr id="493" name="Google Shape;493;p71"/>
          <p:cNvSpPr txBox="1"/>
          <p:nvPr/>
        </p:nvSpPr>
        <p:spPr>
          <a:xfrm>
            <a:off x="5076450" y="1244025"/>
            <a:ext cx="3434400" cy="28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Key Insights: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Mid-week peak: Tuesday-Wednesday show highest publication volume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Dramatic weekend drop: 75% fewer articles on weekends vs weekdays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Gradual decline: Publication volume decreases from mid-week </a:t>
            </a:r>
            <a:endParaRPr sz="1100">
              <a:solidFill>
                <a:schemeClr val="dk1"/>
              </a:solidFill>
            </a:endParaRPr>
          </a:p>
          <a:p>
            <a:pPr indent="0" lvl="0" marL="0" rtl="0" algn="l">
              <a:lnSpc>
                <a:spcPct val="115000"/>
              </a:lnSpc>
              <a:spcBef>
                <a:spcPts val="1200"/>
              </a:spcBef>
              <a:spcAft>
                <a:spcPts val="1200"/>
              </a:spcAft>
              <a:buNone/>
            </a:pPr>
            <a:r>
              <a:rPr b="1" lang="en" sz="1100">
                <a:solidFill>
                  <a:schemeClr val="dk1"/>
                </a:solidFill>
              </a:rPr>
              <a:t>Strategic Implication:</a:t>
            </a:r>
            <a:r>
              <a:rPr lang="en" sz="1100">
                <a:solidFill>
                  <a:schemeClr val="dk1"/>
                </a:solidFill>
              </a:rPr>
              <a:t> Publish strategic content mid-week for maximum visibility</a:t>
            </a:r>
            <a:endParaRPr sz="3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nvSpPr>
        <p:spPr>
          <a:xfrm>
            <a:off x="186825" y="122650"/>
            <a:ext cx="8366700" cy="7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300">
                <a:solidFill>
                  <a:schemeClr val="dk1"/>
                </a:solidFill>
              </a:rPr>
              <a:t>EDA - Share Distribution Across Content Channels</a:t>
            </a:r>
            <a:endParaRPr b="1" sz="2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p:txBody>
      </p:sp>
      <p:pic>
        <p:nvPicPr>
          <p:cNvPr id="499" name="Google Shape;499;p72"/>
          <p:cNvPicPr preferRelativeResize="0"/>
          <p:nvPr/>
        </p:nvPicPr>
        <p:blipFill>
          <a:blip r:embed="rId3">
            <a:alphaModFix/>
          </a:blip>
          <a:stretch>
            <a:fillRect/>
          </a:stretch>
        </p:blipFill>
        <p:spPr>
          <a:xfrm>
            <a:off x="306300" y="623600"/>
            <a:ext cx="2727839" cy="1422125"/>
          </a:xfrm>
          <a:prstGeom prst="rect">
            <a:avLst/>
          </a:prstGeom>
          <a:noFill/>
          <a:ln>
            <a:noFill/>
          </a:ln>
        </p:spPr>
      </p:pic>
      <p:pic>
        <p:nvPicPr>
          <p:cNvPr id="500" name="Google Shape;500;p72"/>
          <p:cNvPicPr preferRelativeResize="0"/>
          <p:nvPr/>
        </p:nvPicPr>
        <p:blipFill>
          <a:blip r:embed="rId4">
            <a:alphaModFix/>
          </a:blip>
          <a:stretch>
            <a:fillRect/>
          </a:stretch>
        </p:blipFill>
        <p:spPr>
          <a:xfrm>
            <a:off x="186813" y="2001600"/>
            <a:ext cx="3050583" cy="1467199"/>
          </a:xfrm>
          <a:prstGeom prst="rect">
            <a:avLst/>
          </a:prstGeom>
          <a:noFill/>
          <a:ln>
            <a:noFill/>
          </a:ln>
        </p:spPr>
      </p:pic>
      <p:pic>
        <p:nvPicPr>
          <p:cNvPr id="501" name="Google Shape;501;p72"/>
          <p:cNvPicPr preferRelativeResize="0"/>
          <p:nvPr/>
        </p:nvPicPr>
        <p:blipFill>
          <a:blip r:embed="rId5">
            <a:alphaModFix/>
          </a:blip>
          <a:stretch>
            <a:fillRect/>
          </a:stretch>
        </p:blipFill>
        <p:spPr>
          <a:xfrm>
            <a:off x="238150" y="3380847"/>
            <a:ext cx="2947891" cy="1378950"/>
          </a:xfrm>
          <a:prstGeom prst="rect">
            <a:avLst/>
          </a:prstGeom>
          <a:noFill/>
          <a:ln>
            <a:noFill/>
          </a:ln>
        </p:spPr>
      </p:pic>
      <p:pic>
        <p:nvPicPr>
          <p:cNvPr id="502" name="Google Shape;502;p72"/>
          <p:cNvPicPr preferRelativeResize="0"/>
          <p:nvPr/>
        </p:nvPicPr>
        <p:blipFill>
          <a:blip r:embed="rId6">
            <a:alphaModFix/>
          </a:blip>
          <a:stretch>
            <a:fillRect/>
          </a:stretch>
        </p:blipFill>
        <p:spPr>
          <a:xfrm>
            <a:off x="3318100" y="623600"/>
            <a:ext cx="2947901" cy="1422130"/>
          </a:xfrm>
          <a:prstGeom prst="rect">
            <a:avLst/>
          </a:prstGeom>
          <a:noFill/>
          <a:ln>
            <a:noFill/>
          </a:ln>
        </p:spPr>
      </p:pic>
      <p:pic>
        <p:nvPicPr>
          <p:cNvPr id="503" name="Google Shape;503;p72"/>
          <p:cNvPicPr preferRelativeResize="0"/>
          <p:nvPr/>
        </p:nvPicPr>
        <p:blipFill>
          <a:blip r:embed="rId7">
            <a:alphaModFix/>
          </a:blip>
          <a:stretch>
            <a:fillRect/>
          </a:stretch>
        </p:blipFill>
        <p:spPr>
          <a:xfrm>
            <a:off x="3387100" y="2045725"/>
            <a:ext cx="2768722" cy="1378951"/>
          </a:xfrm>
          <a:prstGeom prst="rect">
            <a:avLst/>
          </a:prstGeom>
          <a:noFill/>
          <a:ln>
            <a:noFill/>
          </a:ln>
        </p:spPr>
      </p:pic>
      <p:pic>
        <p:nvPicPr>
          <p:cNvPr id="504" name="Google Shape;504;p72"/>
          <p:cNvPicPr preferRelativeResize="0"/>
          <p:nvPr/>
        </p:nvPicPr>
        <p:blipFill>
          <a:blip r:embed="rId8">
            <a:alphaModFix/>
          </a:blip>
          <a:stretch>
            <a:fillRect/>
          </a:stretch>
        </p:blipFill>
        <p:spPr>
          <a:xfrm>
            <a:off x="3387100" y="3434925"/>
            <a:ext cx="2768727" cy="1324874"/>
          </a:xfrm>
          <a:prstGeom prst="rect">
            <a:avLst/>
          </a:prstGeom>
          <a:noFill/>
          <a:ln>
            <a:noFill/>
          </a:ln>
        </p:spPr>
      </p:pic>
      <p:sp>
        <p:nvSpPr>
          <p:cNvPr id="505" name="Google Shape;505;p72"/>
          <p:cNvSpPr txBox="1"/>
          <p:nvPr/>
        </p:nvSpPr>
        <p:spPr>
          <a:xfrm>
            <a:off x="6266000" y="692300"/>
            <a:ext cx="2768700" cy="451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Overview:</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Stacked bar charts showing article share categories (Low, Medium, High, Viral) across content channels</a:t>
            </a:r>
            <a:endParaRPr b="1" sz="1000">
              <a:solidFill>
                <a:schemeClr val="dk1"/>
              </a:solidFill>
            </a:endParaRPr>
          </a:p>
          <a:p>
            <a:pPr indent="0" lvl="0" marL="0" rtl="0" algn="l">
              <a:lnSpc>
                <a:spcPct val="115000"/>
              </a:lnSpc>
              <a:spcBef>
                <a:spcPts val="1200"/>
              </a:spcBef>
              <a:spcAft>
                <a:spcPts val="0"/>
              </a:spcAft>
              <a:buNone/>
            </a:pPr>
            <a:r>
              <a:rPr b="1" lang="en" sz="1000">
                <a:solidFill>
                  <a:schemeClr val="dk1"/>
                </a:solidFill>
              </a:rPr>
              <a:t>Key Insights: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Social media </a:t>
            </a:r>
            <a:r>
              <a:rPr lang="en" sz="1000">
                <a:solidFill>
                  <a:schemeClr val="dk1"/>
                </a:solidFill>
              </a:rPr>
              <a:t>content shows highest High share percentage (24%)</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Social media content has strongest Medium share performance (46%)</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Low shares dominate across all channels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Viral content consistently represents smallest proportion (&lt;10%)</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Recommendation:</a:t>
            </a:r>
            <a:r>
              <a:rPr lang="en" sz="1000">
                <a:solidFill>
                  <a:schemeClr val="dk1"/>
                </a:solidFill>
              </a:rPr>
              <a:t> Focus on social media </a:t>
            </a:r>
            <a:r>
              <a:rPr lang="en" sz="1000">
                <a:solidFill>
                  <a:schemeClr val="dk1"/>
                </a:solidFill>
              </a:rPr>
              <a:t>and tech </a:t>
            </a:r>
            <a:r>
              <a:rPr lang="en" sz="1000">
                <a:solidFill>
                  <a:schemeClr val="dk1"/>
                </a:solidFill>
              </a:rPr>
              <a:t>channels for higher engagement potential.</a:t>
            </a:r>
            <a:endParaRPr b="1"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folio">
  <a:themeElements>
    <a:clrScheme name="Simple Light">
      <a:dk1>
        <a:srgbClr val="133817"/>
      </a:dk1>
      <a:lt1>
        <a:srgbClr val="E9EBE8"/>
      </a:lt1>
      <a:dk2>
        <a:srgbClr val="C2C7C0"/>
      </a:dk2>
      <a:lt2>
        <a:srgbClr val="EE7630"/>
      </a:lt2>
      <a:accent1>
        <a:srgbClr val="000000"/>
      </a:accent1>
      <a:accent2>
        <a:srgbClr val="931F1D"/>
      </a:accent2>
      <a:accent3>
        <a:srgbClr val="4F7CAC"/>
      </a:accent3>
      <a:accent4>
        <a:srgbClr val="C287E8"/>
      </a:accent4>
      <a:accent5>
        <a:srgbClr val="563635"/>
      </a:accent5>
      <a:accent6>
        <a:srgbClr val="63A46C"/>
      </a:accent6>
      <a:hlink>
        <a:srgbClr val="B744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